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0" r:id="rId8"/>
  </p:sldMasterIdLst>
  <p:notesMasterIdLst>
    <p:notesMasterId r:id="rId67"/>
  </p:notesMasterIdLst>
  <p:sldIdLst>
    <p:sldId id="256" r:id="rId9"/>
    <p:sldId id="266" r:id="rId10"/>
    <p:sldId id="317" r:id="rId11"/>
    <p:sldId id="316" r:id="rId12"/>
    <p:sldId id="319" r:id="rId13"/>
    <p:sldId id="267" r:id="rId14"/>
    <p:sldId id="318" r:id="rId15"/>
    <p:sldId id="261" r:id="rId16"/>
    <p:sldId id="294" r:id="rId17"/>
    <p:sldId id="263" r:id="rId18"/>
    <p:sldId id="295" r:id="rId19"/>
    <p:sldId id="347" r:id="rId20"/>
    <p:sldId id="269" r:id="rId21"/>
    <p:sldId id="271" r:id="rId22"/>
    <p:sldId id="349" r:id="rId23"/>
    <p:sldId id="328" r:id="rId24"/>
    <p:sldId id="353" r:id="rId25"/>
    <p:sldId id="352" r:id="rId26"/>
    <p:sldId id="348" r:id="rId27"/>
    <p:sldId id="346" r:id="rId28"/>
    <p:sldId id="273" r:id="rId29"/>
    <p:sldId id="282" r:id="rId30"/>
    <p:sldId id="366" r:id="rId31"/>
    <p:sldId id="367" r:id="rId32"/>
    <p:sldId id="368" r:id="rId33"/>
    <p:sldId id="369" r:id="rId34"/>
    <p:sldId id="370" r:id="rId35"/>
    <p:sldId id="371" r:id="rId36"/>
    <p:sldId id="372" r:id="rId37"/>
    <p:sldId id="373" r:id="rId38"/>
    <p:sldId id="321" r:id="rId39"/>
    <p:sldId id="325" r:id="rId40"/>
    <p:sldId id="327" r:id="rId41"/>
    <p:sldId id="297" r:id="rId42"/>
    <p:sldId id="379" r:id="rId43"/>
    <p:sldId id="380" r:id="rId44"/>
    <p:sldId id="381" r:id="rId45"/>
    <p:sldId id="289" r:id="rId46"/>
    <p:sldId id="323" r:id="rId47"/>
    <p:sldId id="343" r:id="rId48"/>
    <p:sldId id="303" r:id="rId49"/>
    <p:sldId id="361" r:id="rId50"/>
    <p:sldId id="360" r:id="rId51"/>
    <p:sldId id="359" r:id="rId52"/>
    <p:sldId id="358" r:id="rId53"/>
    <p:sldId id="357" r:id="rId54"/>
    <p:sldId id="354" r:id="rId55"/>
    <p:sldId id="355" r:id="rId56"/>
    <p:sldId id="378" r:id="rId57"/>
    <p:sldId id="363" r:id="rId58"/>
    <p:sldId id="364" r:id="rId59"/>
    <p:sldId id="382" r:id="rId60"/>
    <p:sldId id="383" r:id="rId61"/>
    <p:sldId id="313" r:id="rId62"/>
    <p:sldId id="314" r:id="rId63"/>
    <p:sldId id="331" r:id="rId64"/>
    <p:sldId id="332" r:id="rId65"/>
    <p:sldId id="365"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4E70"/>
    <a:srgbClr val="D61E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90" autoAdjust="0"/>
    <p:restoredTop sz="94660"/>
  </p:normalViewPr>
  <p:slideViewPr>
    <p:cSldViewPr snapToGrid="0">
      <p:cViewPr>
        <p:scale>
          <a:sx n="70" d="100"/>
          <a:sy n="70" d="100"/>
        </p:scale>
        <p:origin x="-882" y="-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94D64-EA98-4136-9B34-3086069DAF5E}" type="doc">
      <dgm:prSet loTypeId="urn:microsoft.com/office/officeart/2009/layout/CircleArrowProcess" loCatId="process" qsTypeId="urn:microsoft.com/office/officeart/2005/8/quickstyle/simple4" qsCatId="simple" csTypeId="urn:microsoft.com/office/officeart/2005/8/colors/accent1_2" csCatId="accent1" phldr="1"/>
      <dgm:spPr/>
      <dgm:t>
        <a:bodyPr/>
        <a:lstStyle/>
        <a:p>
          <a:endParaRPr lang="ru-RU"/>
        </a:p>
      </dgm:t>
    </dgm:pt>
    <dgm:pt modelId="{9AA63F9B-1EB3-4C72-947C-FC2D00BBE18D}">
      <dgm:prSet phldrT="[Текст]" custT="1"/>
      <dgm:spPr/>
      <dgm:t>
        <a:bodyPr/>
        <a:lstStyle/>
        <a:p>
          <a:r>
            <a:rPr lang="ru-RU" sz="4700" dirty="0" smtClean="0"/>
            <a:t>1</a:t>
          </a:r>
          <a:endParaRPr lang="ru-RU" sz="4700" dirty="0"/>
        </a:p>
      </dgm:t>
    </dgm:pt>
    <dgm:pt modelId="{29C07295-C0C4-4D00-9F62-03466546299A}" type="parTrans" cxnId="{B7C88B3A-E1DC-4A0D-8555-921D11FB13CE}">
      <dgm:prSet/>
      <dgm:spPr/>
      <dgm:t>
        <a:bodyPr/>
        <a:lstStyle/>
        <a:p>
          <a:endParaRPr lang="ru-RU"/>
        </a:p>
      </dgm:t>
    </dgm:pt>
    <dgm:pt modelId="{6F7AE875-13DC-4F3F-8512-A37AB391CE1A}" type="sibTrans" cxnId="{B7C88B3A-E1DC-4A0D-8555-921D11FB13CE}">
      <dgm:prSet/>
      <dgm:spPr/>
      <dgm:t>
        <a:bodyPr/>
        <a:lstStyle/>
        <a:p>
          <a:endParaRPr lang="ru-RU"/>
        </a:p>
      </dgm:t>
    </dgm:pt>
    <dgm:pt modelId="{8357CE15-6859-4238-B0F6-2142BD7DB480}">
      <dgm:prSet phldrT="[Текст]"/>
      <dgm:spPr/>
      <dgm:t>
        <a:bodyPr/>
        <a:lstStyle/>
        <a:p>
          <a:r>
            <a:rPr lang="ru-RU" dirty="0" smtClean="0"/>
            <a:t>2</a:t>
          </a:r>
          <a:endParaRPr lang="ru-RU" dirty="0"/>
        </a:p>
      </dgm:t>
    </dgm:pt>
    <dgm:pt modelId="{098022BF-73D3-4A6E-844B-19322CC1FFC7}" type="parTrans" cxnId="{4569AFB1-1E70-4C2C-B8D8-329E64003CE4}">
      <dgm:prSet/>
      <dgm:spPr/>
      <dgm:t>
        <a:bodyPr/>
        <a:lstStyle/>
        <a:p>
          <a:endParaRPr lang="ru-RU"/>
        </a:p>
      </dgm:t>
    </dgm:pt>
    <dgm:pt modelId="{94DC1EEB-71E9-4660-A09A-B67F79FFF0DB}" type="sibTrans" cxnId="{4569AFB1-1E70-4C2C-B8D8-329E64003CE4}">
      <dgm:prSet/>
      <dgm:spPr/>
      <dgm:t>
        <a:bodyPr/>
        <a:lstStyle/>
        <a:p>
          <a:endParaRPr lang="ru-RU"/>
        </a:p>
      </dgm:t>
    </dgm:pt>
    <dgm:pt modelId="{ED6638DE-9998-4062-8EAE-F5840A7E8301}">
      <dgm:prSet phldrT="[Текст]"/>
      <dgm:spPr/>
      <dgm:t>
        <a:bodyPr/>
        <a:lstStyle/>
        <a:p>
          <a:r>
            <a:rPr lang="ru-RU" dirty="0" smtClean="0"/>
            <a:t>3</a:t>
          </a:r>
          <a:endParaRPr lang="ru-RU" dirty="0"/>
        </a:p>
      </dgm:t>
    </dgm:pt>
    <dgm:pt modelId="{D432021F-0139-43FC-835A-1B54626A6546}" type="parTrans" cxnId="{600396D9-2F1F-4414-A74E-5B8713B7F336}">
      <dgm:prSet/>
      <dgm:spPr/>
      <dgm:t>
        <a:bodyPr/>
        <a:lstStyle/>
        <a:p>
          <a:endParaRPr lang="ru-RU"/>
        </a:p>
      </dgm:t>
    </dgm:pt>
    <dgm:pt modelId="{8C781919-D0C5-45F4-8B98-73BC743E19CE}" type="sibTrans" cxnId="{600396D9-2F1F-4414-A74E-5B8713B7F336}">
      <dgm:prSet/>
      <dgm:spPr/>
      <dgm:t>
        <a:bodyPr/>
        <a:lstStyle/>
        <a:p>
          <a:endParaRPr lang="ru-RU"/>
        </a:p>
      </dgm:t>
    </dgm:pt>
    <dgm:pt modelId="{B3CB05CD-1A26-4E26-A4D4-2509DF86F996}" type="pres">
      <dgm:prSet presAssocID="{2ED94D64-EA98-4136-9B34-3086069DAF5E}" presName="Name0" presStyleCnt="0">
        <dgm:presLayoutVars>
          <dgm:chMax val="7"/>
          <dgm:chPref val="7"/>
          <dgm:dir/>
          <dgm:animLvl val="lvl"/>
        </dgm:presLayoutVars>
      </dgm:prSet>
      <dgm:spPr/>
      <dgm:t>
        <a:bodyPr/>
        <a:lstStyle/>
        <a:p>
          <a:endParaRPr lang="ru-RU"/>
        </a:p>
      </dgm:t>
    </dgm:pt>
    <dgm:pt modelId="{CC7F09A9-0759-4072-8999-3A939343C316}" type="pres">
      <dgm:prSet presAssocID="{9AA63F9B-1EB3-4C72-947C-FC2D00BBE18D}" presName="Accent1" presStyleCnt="0"/>
      <dgm:spPr/>
    </dgm:pt>
    <dgm:pt modelId="{03ED990D-0953-46EB-BC2E-85562A38261C}" type="pres">
      <dgm:prSet presAssocID="{9AA63F9B-1EB3-4C72-947C-FC2D00BBE18D}" presName="Accent" presStyleLbl="node1" presStyleIdx="0" presStyleCnt="3"/>
      <dgm:spPr/>
    </dgm:pt>
    <dgm:pt modelId="{758F0F66-4529-4ECC-A2A4-B9BF930A3383}" type="pres">
      <dgm:prSet presAssocID="{9AA63F9B-1EB3-4C72-947C-FC2D00BBE18D}" presName="Parent1" presStyleLbl="revTx" presStyleIdx="0" presStyleCnt="3">
        <dgm:presLayoutVars>
          <dgm:chMax val="1"/>
          <dgm:chPref val="1"/>
          <dgm:bulletEnabled val="1"/>
        </dgm:presLayoutVars>
      </dgm:prSet>
      <dgm:spPr/>
      <dgm:t>
        <a:bodyPr/>
        <a:lstStyle/>
        <a:p>
          <a:endParaRPr lang="ru-RU"/>
        </a:p>
      </dgm:t>
    </dgm:pt>
    <dgm:pt modelId="{BB5CC40A-85A9-46D8-B23A-276744615B3F}" type="pres">
      <dgm:prSet presAssocID="{8357CE15-6859-4238-B0F6-2142BD7DB480}" presName="Accent2" presStyleCnt="0"/>
      <dgm:spPr/>
    </dgm:pt>
    <dgm:pt modelId="{5EC87824-58B8-40FB-89D2-EE3D4015714B}" type="pres">
      <dgm:prSet presAssocID="{8357CE15-6859-4238-B0F6-2142BD7DB480}" presName="Accent" presStyleLbl="node1" presStyleIdx="1" presStyleCnt="3"/>
      <dgm:spPr/>
    </dgm:pt>
    <dgm:pt modelId="{DB4358D1-90BC-4F17-9740-89FF291784D3}" type="pres">
      <dgm:prSet presAssocID="{8357CE15-6859-4238-B0F6-2142BD7DB480}" presName="Parent2" presStyleLbl="revTx" presStyleIdx="1" presStyleCnt="3">
        <dgm:presLayoutVars>
          <dgm:chMax val="1"/>
          <dgm:chPref val="1"/>
          <dgm:bulletEnabled val="1"/>
        </dgm:presLayoutVars>
      </dgm:prSet>
      <dgm:spPr/>
      <dgm:t>
        <a:bodyPr/>
        <a:lstStyle/>
        <a:p>
          <a:endParaRPr lang="ru-RU"/>
        </a:p>
      </dgm:t>
    </dgm:pt>
    <dgm:pt modelId="{362E9ACA-66F1-45F4-9DD8-8C7B9F38BE75}" type="pres">
      <dgm:prSet presAssocID="{ED6638DE-9998-4062-8EAE-F5840A7E8301}" presName="Accent3" presStyleCnt="0"/>
      <dgm:spPr/>
    </dgm:pt>
    <dgm:pt modelId="{5503F60D-74A0-4249-8F0F-BCAA73FC7546}" type="pres">
      <dgm:prSet presAssocID="{ED6638DE-9998-4062-8EAE-F5840A7E8301}" presName="Accent" presStyleLbl="node1" presStyleIdx="2" presStyleCnt="3"/>
      <dgm:spPr/>
    </dgm:pt>
    <dgm:pt modelId="{10093C48-9E0F-4AF8-B410-1959D8C9A4C2}" type="pres">
      <dgm:prSet presAssocID="{ED6638DE-9998-4062-8EAE-F5840A7E8301}" presName="Parent3" presStyleLbl="revTx" presStyleIdx="2" presStyleCnt="3">
        <dgm:presLayoutVars>
          <dgm:chMax val="1"/>
          <dgm:chPref val="1"/>
          <dgm:bulletEnabled val="1"/>
        </dgm:presLayoutVars>
      </dgm:prSet>
      <dgm:spPr/>
      <dgm:t>
        <a:bodyPr/>
        <a:lstStyle/>
        <a:p>
          <a:endParaRPr lang="ru-RU"/>
        </a:p>
      </dgm:t>
    </dgm:pt>
  </dgm:ptLst>
  <dgm:cxnLst>
    <dgm:cxn modelId="{24FB214B-6062-4164-BB96-4F4DFC68A1B6}" type="presOf" srcId="{8357CE15-6859-4238-B0F6-2142BD7DB480}" destId="{DB4358D1-90BC-4F17-9740-89FF291784D3}" srcOrd="0" destOrd="0" presId="urn:microsoft.com/office/officeart/2009/layout/CircleArrowProcess"/>
    <dgm:cxn modelId="{AA139796-AF2D-4CA8-BBE2-62280B853264}" type="presOf" srcId="{ED6638DE-9998-4062-8EAE-F5840A7E8301}" destId="{10093C48-9E0F-4AF8-B410-1959D8C9A4C2}" srcOrd="0" destOrd="0" presId="urn:microsoft.com/office/officeart/2009/layout/CircleArrowProcess"/>
    <dgm:cxn modelId="{7B070B2D-CCAF-4703-BF85-605714CAAE25}" type="presOf" srcId="{9AA63F9B-1EB3-4C72-947C-FC2D00BBE18D}" destId="{758F0F66-4529-4ECC-A2A4-B9BF930A3383}" srcOrd="0" destOrd="0" presId="urn:microsoft.com/office/officeart/2009/layout/CircleArrowProcess"/>
    <dgm:cxn modelId="{DBFD9124-286C-4F58-8F13-28FBE7F3C7D7}" type="presOf" srcId="{2ED94D64-EA98-4136-9B34-3086069DAF5E}" destId="{B3CB05CD-1A26-4E26-A4D4-2509DF86F996}" srcOrd="0" destOrd="0" presId="urn:microsoft.com/office/officeart/2009/layout/CircleArrowProcess"/>
    <dgm:cxn modelId="{4569AFB1-1E70-4C2C-B8D8-329E64003CE4}" srcId="{2ED94D64-EA98-4136-9B34-3086069DAF5E}" destId="{8357CE15-6859-4238-B0F6-2142BD7DB480}" srcOrd="1" destOrd="0" parTransId="{098022BF-73D3-4A6E-844B-19322CC1FFC7}" sibTransId="{94DC1EEB-71E9-4660-A09A-B67F79FFF0DB}"/>
    <dgm:cxn modelId="{B7C88B3A-E1DC-4A0D-8555-921D11FB13CE}" srcId="{2ED94D64-EA98-4136-9B34-3086069DAF5E}" destId="{9AA63F9B-1EB3-4C72-947C-FC2D00BBE18D}" srcOrd="0" destOrd="0" parTransId="{29C07295-C0C4-4D00-9F62-03466546299A}" sibTransId="{6F7AE875-13DC-4F3F-8512-A37AB391CE1A}"/>
    <dgm:cxn modelId="{600396D9-2F1F-4414-A74E-5B8713B7F336}" srcId="{2ED94D64-EA98-4136-9B34-3086069DAF5E}" destId="{ED6638DE-9998-4062-8EAE-F5840A7E8301}" srcOrd="2" destOrd="0" parTransId="{D432021F-0139-43FC-835A-1B54626A6546}" sibTransId="{8C781919-D0C5-45F4-8B98-73BC743E19CE}"/>
    <dgm:cxn modelId="{2F6F1D4F-7C5B-41D8-90E7-0B5E3B91384F}" type="presParOf" srcId="{B3CB05CD-1A26-4E26-A4D4-2509DF86F996}" destId="{CC7F09A9-0759-4072-8999-3A939343C316}" srcOrd="0" destOrd="0" presId="urn:microsoft.com/office/officeart/2009/layout/CircleArrowProcess"/>
    <dgm:cxn modelId="{52D901A4-AE86-4692-BA48-F91141A05063}" type="presParOf" srcId="{CC7F09A9-0759-4072-8999-3A939343C316}" destId="{03ED990D-0953-46EB-BC2E-85562A38261C}" srcOrd="0" destOrd="0" presId="urn:microsoft.com/office/officeart/2009/layout/CircleArrowProcess"/>
    <dgm:cxn modelId="{1E77BEF1-B82B-4211-A92B-9904B0066D78}" type="presParOf" srcId="{B3CB05CD-1A26-4E26-A4D4-2509DF86F996}" destId="{758F0F66-4529-4ECC-A2A4-B9BF930A3383}" srcOrd="1" destOrd="0" presId="urn:microsoft.com/office/officeart/2009/layout/CircleArrowProcess"/>
    <dgm:cxn modelId="{B15BAB30-65BB-4E51-9492-139407302065}" type="presParOf" srcId="{B3CB05CD-1A26-4E26-A4D4-2509DF86F996}" destId="{BB5CC40A-85A9-46D8-B23A-276744615B3F}" srcOrd="2" destOrd="0" presId="urn:microsoft.com/office/officeart/2009/layout/CircleArrowProcess"/>
    <dgm:cxn modelId="{C4AAB724-48B2-439C-A80E-03F64D256E1F}" type="presParOf" srcId="{BB5CC40A-85A9-46D8-B23A-276744615B3F}" destId="{5EC87824-58B8-40FB-89D2-EE3D4015714B}" srcOrd="0" destOrd="0" presId="urn:microsoft.com/office/officeart/2009/layout/CircleArrowProcess"/>
    <dgm:cxn modelId="{FB1E682C-F991-4FC1-8405-16D5FD83D3F9}" type="presParOf" srcId="{B3CB05CD-1A26-4E26-A4D4-2509DF86F996}" destId="{DB4358D1-90BC-4F17-9740-89FF291784D3}" srcOrd="3" destOrd="0" presId="urn:microsoft.com/office/officeart/2009/layout/CircleArrowProcess"/>
    <dgm:cxn modelId="{4E38B9ED-15A8-4DE8-A2C0-1178225AD51C}" type="presParOf" srcId="{B3CB05CD-1A26-4E26-A4D4-2509DF86F996}" destId="{362E9ACA-66F1-45F4-9DD8-8C7B9F38BE75}" srcOrd="4" destOrd="0" presId="urn:microsoft.com/office/officeart/2009/layout/CircleArrowProcess"/>
    <dgm:cxn modelId="{E4108A8B-F98B-42F9-A0F3-FFA008469C8B}" type="presParOf" srcId="{362E9ACA-66F1-45F4-9DD8-8C7B9F38BE75}" destId="{5503F60D-74A0-4249-8F0F-BCAA73FC7546}" srcOrd="0" destOrd="0" presId="urn:microsoft.com/office/officeart/2009/layout/CircleArrowProcess"/>
    <dgm:cxn modelId="{D21570EA-0B9F-42C7-A1EA-4FC623F28068}" type="presParOf" srcId="{B3CB05CD-1A26-4E26-A4D4-2509DF86F996}" destId="{10093C48-9E0F-4AF8-B410-1959D8C9A4C2}"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4D806-6317-45FE-9AA4-1AD209C0A9D7}"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ru-RU"/>
        </a:p>
      </dgm:t>
    </dgm:pt>
    <dgm:pt modelId="{AE8483AF-937A-433A-868B-91B64C9AA1AE}">
      <dgm:prSet phldrT="[Текст]"/>
      <dgm:spPr>
        <a:solidFill>
          <a:schemeClr val="tx2"/>
        </a:solidFill>
      </dgm:spPr>
      <dgm:t>
        <a:bodyPr/>
        <a:lstStyle/>
        <a:p>
          <a:r>
            <a:rPr lang="ru-RU" dirty="0" smtClean="0"/>
            <a:t>Собеседования</a:t>
          </a:r>
          <a:endParaRPr lang="ru-RU" dirty="0"/>
        </a:p>
      </dgm:t>
    </dgm:pt>
    <dgm:pt modelId="{66DCD8DA-330B-4D2E-AC3D-C0A4DCF4F463}" type="parTrans" cxnId="{83842FBD-6F9A-406F-A7C8-F9F4F09E3B47}">
      <dgm:prSet/>
      <dgm:spPr/>
      <dgm:t>
        <a:bodyPr/>
        <a:lstStyle/>
        <a:p>
          <a:endParaRPr lang="ru-RU"/>
        </a:p>
      </dgm:t>
    </dgm:pt>
    <dgm:pt modelId="{73828A1E-E8A5-4FAC-995F-D940C0699E98}" type="sibTrans" cxnId="{83842FBD-6F9A-406F-A7C8-F9F4F09E3B47}">
      <dgm:prSet/>
      <dgm:spPr/>
      <dgm:t>
        <a:bodyPr/>
        <a:lstStyle/>
        <a:p>
          <a:endParaRPr lang="ru-RU"/>
        </a:p>
      </dgm:t>
    </dgm:pt>
    <dgm:pt modelId="{8BDC7F12-FDA1-43DE-9583-D3B8548716D0}">
      <dgm:prSet phldrT="[Текст]"/>
      <dgm:spPr>
        <a:solidFill>
          <a:schemeClr val="tx2"/>
        </a:solidFill>
      </dgm:spPr>
      <dgm:t>
        <a:bodyPr/>
        <a:lstStyle/>
        <a:p>
          <a:r>
            <a:rPr lang="ru-RU" dirty="0" smtClean="0"/>
            <a:t>Опросы</a:t>
          </a:r>
        </a:p>
        <a:p>
          <a:r>
            <a:rPr lang="ru-RU" dirty="0" smtClean="0"/>
            <a:t>Анкетирование</a:t>
          </a:r>
          <a:endParaRPr lang="ru-RU" dirty="0"/>
        </a:p>
      </dgm:t>
    </dgm:pt>
    <dgm:pt modelId="{30DC4375-08A2-4CE9-81B5-2BAA0DF44B66}" type="parTrans" cxnId="{E58AC08C-B9CF-42A8-B32C-06F41D2131E9}">
      <dgm:prSet/>
      <dgm:spPr/>
      <dgm:t>
        <a:bodyPr/>
        <a:lstStyle/>
        <a:p>
          <a:endParaRPr lang="ru-RU"/>
        </a:p>
      </dgm:t>
    </dgm:pt>
    <dgm:pt modelId="{3F9F7DBD-0C1E-4D05-91C0-4099B7FF2805}" type="sibTrans" cxnId="{E58AC08C-B9CF-42A8-B32C-06F41D2131E9}">
      <dgm:prSet/>
      <dgm:spPr/>
      <dgm:t>
        <a:bodyPr/>
        <a:lstStyle/>
        <a:p>
          <a:endParaRPr lang="ru-RU"/>
        </a:p>
      </dgm:t>
    </dgm:pt>
    <dgm:pt modelId="{7EE0A416-5FC4-42D9-9335-BD8E4449D762}">
      <dgm:prSet phldrT="[Текст]"/>
      <dgm:spPr>
        <a:solidFill>
          <a:schemeClr val="tx2"/>
        </a:solidFill>
      </dgm:spPr>
      <dgm:t>
        <a:bodyPr/>
        <a:lstStyle/>
        <a:p>
          <a:r>
            <a:rPr lang="ru-RU" dirty="0" smtClean="0"/>
            <a:t>Обсуждение в фокус группах</a:t>
          </a:r>
          <a:endParaRPr lang="ru-RU" dirty="0"/>
        </a:p>
      </dgm:t>
    </dgm:pt>
    <dgm:pt modelId="{A6750E8D-8092-4DFD-9352-5D8E1EBC9F5B}" type="parTrans" cxnId="{DC2FDD63-4B75-4C71-84DA-BC8FCFE28D34}">
      <dgm:prSet/>
      <dgm:spPr/>
      <dgm:t>
        <a:bodyPr/>
        <a:lstStyle/>
        <a:p>
          <a:endParaRPr lang="ru-RU"/>
        </a:p>
      </dgm:t>
    </dgm:pt>
    <dgm:pt modelId="{6087C57D-A403-480A-996B-465BAD1E8233}" type="sibTrans" cxnId="{DC2FDD63-4B75-4C71-84DA-BC8FCFE28D34}">
      <dgm:prSet/>
      <dgm:spPr/>
      <dgm:t>
        <a:bodyPr/>
        <a:lstStyle/>
        <a:p>
          <a:endParaRPr lang="ru-RU"/>
        </a:p>
      </dgm:t>
    </dgm:pt>
    <dgm:pt modelId="{BBBA8733-7C25-4CD5-9A02-0ACBE9F6E645}">
      <dgm:prSet phldrT="[Текст]"/>
      <dgm:spPr>
        <a:solidFill>
          <a:schemeClr val="tx2"/>
        </a:solidFill>
      </dgm:spPr>
      <dgm:t>
        <a:bodyPr/>
        <a:lstStyle/>
        <a:p>
          <a:r>
            <a:rPr lang="ru-RU" dirty="0" smtClean="0"/>
            <a:t>Мозговой штурм</a:t>
          </a:r>
          <a:endParaRPr lang="ru-RU" dirty="0"/>
        </a:p>
      </dgm:t>
    </dgm:pt>
    <dgm:pt modelId="{E146046B-A72A-4E4F-8A03-15036E9FB9F0}" type="parTrans" cxnId="{0DE35BED-FDE5-4F7C-9F12-99EB4B35E4AD}">
      <dgm:prSet/>
      <dgm:spPr/>
      <dgm:t>
        <a:bodyPr/>
        <a:lstStyle/>
        <a:p>
          <a:endParaRPr lang="ru-RU"/>
        </a:p>
      </dgm:t>
    </dgm:pt>
    <dgm:pt modelId="{E9EFA4D6-801C-438B-80F9-477ECC7762D5}" type="sibTrans" cxnId="{0DE35BED-FDE5-4F7C-9F12-99EB4B35E4AD}">
      <dgm:prSet/>
      <dgm:spPr/>
      <dgm:t>
        <a:bodyPr/>
        <a:lstStyle/>
        <a:p>
          <a:endParaRPr lang="ru-RU"/>
        </a:p>
      </dgm:t>
    </dgm:pt>
    <dgm:pt modelId="{759143C0-6BB4-4091-A744-0A5D6ED6C761}">
      <dgm:prSet phldrT="[Текст]"/>
      <dgm:spPr>
        <a:solidFill>
          <a:schemeClr val="tx2"/>
        </a:solidFill>
      </dgm:spPr>
      <dgm:t>
        <a:bodyPr/>
        <a:lstStyle/>
        <a:p>
          <a:r>
            <a:rPr lang="ru-RU" dirty="0" smtClean="0"/>
            <a:t>Анализ «что если?»</a:t>
          </a:r>
          <a:endParaRPr lang="ru-RU" dirty="0"/>
        </a:p>
      </dgm:t>
    </dgm:pt>
    <dgm:pt modelId="{DFC269A6-1221-41A4-B70C-A2057A5A4C6D}" type="parTrans" cxnId="{BC6A41CA-334E-46A4-A395-D343837707AB}">
      <dgm:prSet/>
      <dgm:spPr/>
      <dgm:t>
        <a:bodyPr/>
        <a:lstStyle/>
        <a:p>
          <a:endParaRPr lang="ru-RU"/>
        </a:p>
      </dgm:t>
    </dgm:pt>
    <dgm:pt modelId="{A37FF77D-207D-47BC-8224-39BE69572B76}" type="sibTrans" cxnId="{BC6A41CA-334E-46A4-A395-D343837707AB}">
      <dgm:prSet/>
      <dgm:spPr/>
      <dgm:t>
        <a:bodyPr/>
        <a:lstStyle/>
        <a:p>
          <a:endParaRPr lang="ru-RU"/>
        </a:p>
      </dgm:t>
    </dgm:pt>
    <dgm:pt modelId="{9E314334-C5A2-4944-9B0F-2885E4C99313}" type="pres">
      <dgm:prSet presAssocID="{83A4D806-6317-45FE-9AA4-1AD209C0A9D7}" presName="linearFlow" presStyleCnt="0">
        <dgm:presLayoutVars>
          <dgm:dir/>
          <dgm:resizeHandles val="exact"/>
        </dgm:presLayoutVars>
      </dgm:prSet>
      <dgm:spPr/>
      <dgm:t>
        <a:bodyPr/>
        <a:lstStyle/>
        <a:p>
          <a:endParaRPr lang="ru-RU"/>
        </a:p>
      </dgm:t>
    </dgm:pt>
    <dgm:pt modelId="{C7A13914-C51D-48BC-91D5-AEA29B8DF67B}" type="pres">
      <dgm:prSet presAssocID="{AE8483AF-937A-433A-868B-91B64C9AA1AE}" presName="comp" presStyleCnt="0"/>
      <dgm:spPr/>
    </dgm:pt>
    <dgm:pt modelId="{3C266D85-6437-4955-91E4-FD30B76E7546}" type="pres">
      <dgm:prSet presAssocID="{AE8483AF-937A-433A-868B-91B64C9AA1AE}" presName="rect2" presStyleLbl="node1" presStyleIdx="0" presStyleCnt="5">
        <dgm:presLayoutVars>
          <dgm:bulletEnabled val="1"/>
        </dgm:presLayoutVars>
      </dgm:prSet>
      <dgm:spPr/>
      <dgm:t>
        <a:bodyPr/>
        <a:lstStyle/>
        <a:p>
          <a:endParaRPr lang="ru-RU"/>
        </a:p>
      </dgm:t>
    </dgm:pt>
    <dgm:pt modelId="{0C1BA02A-26F6-4D5E-8E53-4E4438104CF2}" type="pres">
      <dgm:prSet presAssocID="{AE8483AF-937A-433A-868B-91B64C9AA1AE}" presName="rect1" presStyleLbl="lnNode1" presStyleIdx="0" presStyleCnt="5"/>
      <dgm:spPr>
        <a:solidFill>
          <a:schemeClr val="tx2"/>
        </a:solidFill>
      </dgm:spPr>
      <dgm:t>
        <a:bodyPr/>
        <a:lstStyle/>
        <a:p>
          <a:endParaRPr lang="ru-RU"/>
        </a:p>
      </dgm:t>
    </dgm:pt>
    <dgm:pt modelId="{AA1C58C5-9A0A-4064-A855-B0AF9A45F24E}" type="pres">
      <dgm:prSet presAssocID="{73828A1E-E8A5-4FAC-995F-D940C0699E98}" presName="sibTrans" presStyleCnt="0"/>
      <dgm:spPr/>
    </dgm:pt>
    <dgm:pt modelId="{8C0B219C-CA3F-4E05-889E-3F0139AF40C0}" type="pres">
      <dgm:prSet presAssocID="{8BDC7F12-FDA1-43DE-9583-D3B8548716D0}" presName="comp" presStyleCnt="0"/>
      <dgm:spPr/>
    </dgm:pt>
    <dgm:pt modelId="{43854BE7-1396-4ACA-8EDE-8720DE8A5AB5}" type="pres">
      <dgm:prSet presAssocID="{8BDC7F12-FDA1-43DE-9583-D3B8548716D0}" presName="rect2" presStyleLbl="node1" presStyleIdx="1" presStyleCnt="5">
        <dgm:presLayoutVars>
          <dgm:bulletEnabled val="1"/>
        </dgm:presLayoutVars>
      </dgm:prSet>
      <dgm:spPr/>
      <dgm:t>
        <a:bodyPr/>
        <a:lstStyle/>
        <a:p>
          <a:endParaRPr lang="ru-RU"/>
        </a:p>
      </dgm:t>
    </dgm:pt>
    <dgm:pt modelId="{386F8564-3BC1-4467-8381-F80D42192ABF}" type="pres">
      <dgm:prSet presAssocID="{8BDC7F12-FDA1-43DE-9583-D3B8548716D0}" presName="rect1" presStyleLbl="lnNode1" presStyleIdx="1" presStyleCnt="5"/>
      <dgm:spPr>
        <a:solidFill>
          <a:schemeClr val="tx2"/>
        </a:solidFill>
      </dgm:spPr>
      <dgm:t>
        <a:bodyPr/>
        <a:lstStyle/>
        <a:p>
          <a:endParaRPr lang="ru-RU"/>
        </a:p>
      </dgm:t>
    </dgm:pt>
    <dgm:pt modelId="{F90AA081-2B13-4C4D-8AC6-06F29B12119A}" type="pres">
      <dgm:prSet presAssocID="{3F9F7DBD-0C1E-4D05-91C0-4099B7FF2805}" presName="sibTrans" presStyleCnt="0"/>
      <dgm:spPr/>
    </dgm:pt>
    <dgm:pt modelId="{4FDA42AE-EF82-441D-A178-3F265664AB76}" type="pres">
      <dgm:prSet presAssocID="{7EE0A416-5FC4-42D9-9335-BD8E4449D762}" presName="comp" presStyleCnt="0"/>
      <dgm:spPr/>
    </dgm:pt>
    <dgm:pt modelId="{3F1AFBF1-788D-46E5-A367-FB35707676A2}" type="pres">
      <dgm:prSet presAssocID="{7EE0A416-5FC4-42D9-9335-BD8E4449D762}" presName="rect2" presStyleLbl="node1" presStyleIdx="2" presStyleCnt="5">
        <dgm:presLayoutVars>
          <dgm:bulletEnabled val="1"/>
        </dgm:presLayoutVars>
      </dgm:prSet>
      <dgm:spPr/>
      <dgm:t>
        <a:bodyPr/>
        <a:lstStyle/>
        <a:p>
          <a:endParaRPr lang="ru-RU"/>
        </a:p>
      </dgm:t>
    </dgm:pt>
    <dgm:pt modelId="{9F1A9E85-77C5-4E5E-98C0-1EF6ECFC7FCE}" type="pres">
      <dgm:prSet presAssocID="{7EE0A416-5FC4-42D9-9335-BD8E4449D762}" presName="rect1" presStyleLbl="lnNode1" presStyleIdx="2" presStyleCnt="5"/>
      <dgm:spPr>
        <a:solidFill>
          <a:schemeClr val="tx2"/>
        </a:solidFill>
      </dgm:spPr>
      <dgm:t>
        <a:bodyPr/>
        <a:lstStyle/>
        <a:p>
          <a:endParaRPr lang="ru-RU"/>
        </a:p>
      </dgm:t>
    </dgm:pt>
    <dgm:pt modelId="{AD3BB757-654B-4426-8D81-5F9BCF2B32D5}" type="pres">
      <dgm:prSet presAssocID="{6087C57D-A403-480A-996B-465BAD1E8233}" presName="sibTrans" presStyleCnt="0"/>
      <dgm:spPr/>
    </dgm:pt>
    <dgm:pt modelId="{BC8B763C-3819-47EF-9160-45D943343AAD}" type="pres">
      <dgm:prSet presAssocID="{BBBA8733-7C25-4CD5-9A02-0ACBE9F6E645}" presName="comp" presStyleCnt="0"/>
      <dgm:spPr/>
    </dgm:pt>
    <dgm:pt modelId="{6E854918-CCB0-43A9-BD88-11365EC0A3C0}" type="pres">
      <dgm:prSet presAssocID="{BBBA8733-7C25-4CD5-9A02-0ACBE9F6E645}" presName="rect2" presStyleLbl="node1" presStyleIdx="3" presStyleCnt="5">
        <dgm:presLayoutVars>
          <dgm:bulletEnabled val="1"/>
        </dgm:presLayoutVars>
      </dgm:prSet>
      <dgm:spPr/>
      <dgm:t>
        <a:bodyPr/>
        <a:lstStyle/>
        <a:p>
          <a:endParaRPr lang="ru-RU"/>
        </a:p>
      </dgm:t>
    </dgm:pt>
    <dgm:pt modelId="{BE3FF838-0A9C-4DCB-B351-3038E63EB7FC}" type="pres">
      <dgm:prSet presAssocID="{BBBA8733-7C25-4CD5-9A02-0ACBE9F6E645}" presName="rect1" presStyleLbl="lnNode1" presStyleIdx="3" presStyleCnt="5"/>
      <dgm:spPr>
        <a:solidFill>
          <a:schemeClr val="tx2"/>
        </a:solidFill>
      </dgm:spPr>
      <dgm:t>
        <a:bodyPr/>
        <a:lstStyle/>
        <a:p>
          <a:endParaRPr lang="ru-RU"/>
        </a:p>
      </dgm:t>
    </dgm:pt>
    <dgm:pt modelId="{D8F52CBB-7E5B-4227-A180-0599BEA7E4F7}" type="pres">
      <dgm:prSet presAssocID="{E9EFA4D6-801C-438B-80F9-477ECC7762D5}" presName="sibTrans" presStyleCnt="0"/>
      <dgm:spPr/>
    </dgm:pt>
    <dgm:pt modelId="{95BA2C34-E73C-4F1E-99AA-3796D70DE562}" type="pres">
      <dgm:prSet presAssocID="{759143C0-6BB4-4091-A744-0A5D6ED6C761}" presName="comp" presStyleCnt="0"/>
      <dgm:spPr/>
    </dgm:pt>
    <dgm:pt modelId="{87D2ACFE-FC09-4D3D-B96A-2B42900205E0}" type="pres">
      <dgm:prSet presAssocID="{759143C0-6BB4-4091-A744-0A5D6ED6C761}" presName="rect2" presStyleLbl="node1" presStyleIdx="4" presStyleCnt="5">
        <dgm:presLayoutVars>
          <dgm:bulletEnabled val="1"/>
        </dgm:presLayoutVars>
      </dgm:prSet>
      <dgm:spPr/>
      <dgm:t>
        <a:bodyPr/>
        <a:lstStyle/>
        <a:p>
          <a:endParaRPr lang="ru-RU"/>
        </a:p>
      </dgm:t>
    </dgm:pt>
    <dgm:pt modelId="{C8334576-9E0D-41AE-B6DB-DCC0554C0CEB}" type="pres">
      <dgm:prSet presAssocID="{759143C0-6BB4-4091-A744-0A5D6ED6C761}" presName="rect1" presStyleLbl="lnNode1" presStyleIdx="4" presStyleCnt="5"/>
      <dgm:spPr>
        <a:solidFill>
          <a:schemeClr val="tx2"/>
        </a:solidFill>
      </dgm:spPr>
      <dgm:t>
        <a:bodyPr/>
        <a:lstStyle/>
        <a:p>
          <a:endParaRPr lang="ru-RU"/>
        </a:p>
      </dgm:t>
    </dgm:pt>
  </dgm:ptLst>
  <dgm:cxnLst>
    <dgm:cxn modelId="{551132AD-E54F-4BDA-9F70-2B92510808B9}" type="presOf" srcId="{8BDC7F12-FDA1-43DE-9583-D3B8548716D0}" destId="{43854BE7-1396-4ACA-8EDE-8720DE8A5AB5}" srcOrd="0" destOrd="0" presId="urn:microsoft.com/office/officeart/2008/layout/AlternatingPictureBlocks"/>
    <dgm:cxn modelId="{6F7173A8-1FAE-4351-A1C0-52A043A303DD}" type="presOf" srcId="{759143C0-6BB4-4091-A744-0A5D6ED6C761}" destId="{87D2ACFE-FC09-4D3D-B96A-2B42900205E0}" srcOrd="0" destOrd="0" presId="urn:microsoft.com/office/officeart/2008/layout/AlternatingPictureBlocks"/>
    <dgm:cxn modelId="{00E00072-B0C1-4690-93E2-8A88324684FF}" type="presOf" srcId="{83A4D806-6317-45FE-9AA4-1AD209C0A9D7}" destId="{9E314334-C5A2-4944-9B0F-2885E4C99313}" srcOrd="0" destOrd="0" presId="urn:microsoft.com/office/officeart/2008/layout/AlternatingPictureBlocks"/>
    <dgm:cxn modelId="{A6E0F67B-6C6C-4AC3-83FA-E9CC9BB500B8}" type="presOf" srcId="{BBBA8733-7C25-4CD5-9A02-0ACBE9F6E645}" destId="{6E854918-CCB0-43A9-BD88-11365EC0A3C0}" srcOrd="0" destOrd="0" presId="urn:microsoft.com/office/officeart/2008/layout/AlternatingPictureBlocks"/>
    <dgm:cxn modelId="{83842FBD-6F9A-406F-A7C8-F9F4F09E3B47}" srcId="{83A4D806-6317-45FE-9AA4-1AD209C0A9D7}" destId="{AE8483AF-937A-433A-868B-91B64C9AA1AE}" srcOrd="0" destOrd="0" parTransId="{66DCD8DA-330B-4D2E-AC3D-C0A4DCF4F463}" sibTransId="{73828A1E-E8A5-4FAC-995F-D940C0699E98}"/>
    <dgm:cxn modelId="{E58AC08C-B9CF-42A8-B32C-06F41D2131E9}" srcId="{83A4D806-6317-45FE-9AA4-1AD209C0A9D7}" destId="{8BDC7F12-FDA1-43DE-9583-D3B8548716D0}" srcOrd="1" destOrd="0" parTransId="{30DC4375-08A2-4CE9-81B5-2BAA0DF44B66}" sibTransId="{3F9F7DBD-0C1E-4D05-91C0-4099B7FF2805}"/>
    <dgm:cxn modelId="{ACD2D5CB-F335-49D5-8DBA-3A694B1BA479}" type="presOf" srcId="{7EE0A416-5FC4-42D9-9335-BD8E4449D762}" destId="{3F1AFBF1-788D-46E5-A367-FB35707676A2}" srcOrd="0" destOrd="0" presId="urn:microsoft.com/office/officeart/2008/layout/AlternatingPictureBlocks"/>
    <dgm:cxn modelId="{BC6A41CA-334E-46A4-A395-D343837707AB}" srcId="{83A4D806-6317-45FE-9AA4-1AD209C0A9D7}" destId="{759143C0-6BB4-4091-A744-0A5D6ED6C761}" srcOrd="4" destOrd="0" parTransId="{DFC269A6-1221-41A4-B70C-A2057A5A4C6D}" sibTransId="{A37FF77D-207D-47BC-8224-39BE69572B76}"/>
    <dgm:cxn modelId="{0DE35BED-FDE5-4F7C-9F12-99EB4B35E4AD}" srcId="{83A4D806-6317-45FE-9AA4-1AD209C0A9D7}" destId="{BBBA8733-7C25-4CD5-9A02-0ACBE9F6E645}" srcOrd="3" destOrd="0" parTransId="{E146046B-A72A-4E4F-8A03-15036E9FB9F0}" sibTransId="{E9EFA4D6-801C-438B-80F9-477ECC7762D5}"/>
    <dgm:cxn modelId="{CB3375BC-ECCC-42B7-BB3D-FF428E02DA25}" type="presOf" srcId="{AE8483AF-937A-433A-868B-91B64C9AA1AE}" destId="{3C266D85-6437-4955-91E4-FD30B76E7546}" srcOrd="0" destOrd="0" presId="urn:microsoft.com/office/officeart/2008/layout/AlternatingPictureBlocks"/>
    <dgm:cxn modelId="{DC2FDD63-4B75-4C71-84DA-BC8FCFE28D34}" srcId="{83A4D806-6317-45FE-9AA4-1AD209C0A9D7}" destId="{7EE0A416-5FC4-42D9-9335-BD8E4449D762}" srcOrd="2" destOrd="0" parTransId="{A6750E8D-8092-4DFD-9352-5D8E1EBC9F5B}" sibTransId="{6087C57D-A403-480A-996B-465BAD1E8233}"/>
    <dgm:cxn modelId="{68B0A8A4-998D-4EFB-8EC9-E368AAF9BFC1}" type="presParOf" srcId="{9E314334-C5A2-4944-9B0F-2885E4C99313}" destId="{C7A13914-C51D-48BC-91D5-AEA29B8DF67B}" srcOrd="0" destOrd="0" presId="urn:microsoft.com/office/officeart/2008/layout/AlternatingPictureBlocks"/>
    <dgm:cxn modelId="{3BB833EE-F00E-4ACA-9816-D98F1763E2EC}" type="presParOf" srcId="{C7A13914-C51D-48BC-91D5-AEA29B8DF67B}" destId="{3C266D85-6437-4955-91E4-FD30B76E7546}" srcOrd="0" destOrd="0" presId="urn:microsoft.com/office/officeart/2008/layout/AlternatingPictureBlocks"/>
    <dgm:cxn modelId="{8E1FF210-B351-4764-89F3-57B973A77D80}" type="presParOf" srcId="{C7A13914-C51D-48BC-91D5-AEA29B8DF67B}" destId="{0C1BA02A-26F6-4D5E-8E53-4E4438104CF2}" srcOrd="1" destOrd="0" presId="urn:microsoft.com/office/officeart/2008/layout/AlternatingPictureBlocks"/>
    <dgm:cxn modelId="{13908FCA-D080-44E2-8780-947363DBEC3B}" type="presParOf" srcId="{9E314334-C5A2-4944-9B0F-2885E4C99313}" destId="{AA1C58C5-9A0A-4064-A855-B0AF9A45F24E}" srcOrd="1" destOrd="0" presId="urn:microsoft.com/office/officeart/2008/layout/AlternatingPictureBlocks"/>
    <dgm:cxn modelId="{EDD90B43-D15C-471A-8854-4C1503B9DC67}" type="presParOf" srcId="{9E314334-C5A2-4944-9B0F-2885E4C99313}" destId="{8C0B219C-CA3F-4E05-889E-3F0139AF40C0}" srcOrd="2" destOrd="0" presId="urn:microsoft.com/office/officeart/2008/layout/AlternatingPictureBlocks"/>
    <dgm:cxn modelId="{87102DEE-F487-40A1-B1E8-718CC2D7C950}" type="presParOf" srcId="{8C0B219C-CA3F-4E05-889E-3F0139AF40C0}" destId="{43854BE7-1396-4ACA-8EDE-8720DE8A5AB5}" srcOrd="0" destOrd="0" presId="urn:microsoft.com/office/officeart/2008/layout/AlternatingPictureBlocks"/>
    <dgm:cxn modelId="{F37E5C39-55AA-4D8F-8A15-8DB575557B39}" type="presParOf" srcId="{8C0B219C-CA3F-4E05-889E-3F0139AF40C0}" destId="{386F8564-3BC1-4467-8381-F80D42192ABF}" srcOrd="1" destOrd="0" presId="urn:microsoft.com/office/officeart/2008/layout/AlternatingPictureBlocks"/>
    <dgm:cxn modelId="{4CBDA8FA-E517-4FFC-9D47-7C10F770CDB5}" type="presParOf" srcId="{9E314334-C5A2-4944-9B0F-2885E4C99313}" destId="{F90AA081-2B13-4C4D-8AC6-06F29B12119A}" srcOrd="3" destOrd="0" presId="urn:microsoft.com/office/officeart/2008/layout/AlternatingPictureBlocks"/>
    <dgm:cxn modelId="{1496D9DE-7607-4722-86BC-7A0A3D594AC0}" type="presParOf" srcId="{9E314334-C5A2-4944-9B0F-2885E4C99313}" destId="{4FDA42AE-EF82-441D-A178-3F265664AB76}" srcOrd="4" destOrd="0" presId="urn:microsoft.com/office/officeart/2008/layout/AlternatingPictureBlocks"/>
    <dgm:cxn modelId="{15A4ECAF-F8DE-47F6-8CDA-AE2877AECB12}" type="presParOf" srcId="{4FDA42AE-EF82-441D-A178-3F265664AB76}" destId="{3F1AFBF1-788D-46E5-A367-FB35707676A2}" srcOrd="0" destOrd="0" presId="urn:microsoft.com/office/officeart/2008/layout/AlternatingPictureBlocks"/>
    <dgm:cxn modelId="{52E67D0B-88C1-4D79-971B-DD4C2D04E451}" type="presParOf" srcId="{4FDA42AE-EF82-441D-A178-3F265664AB76}" destId="{9F1A9E85-77C5-4E5E-98C0-1EF6ECFC7FCE}" srcOrd="1" destOrd="0" presId="urn:microsoft.com/office/officeart/2008/layout/AlternatingPictureBlocks"/>
    <dgm:cxn modelId="{22D11DF1-D007-4531-ADEA-A297B98ADEA7}" type="presParOf" srcId="{9E314334-C5A2-4944-9B0F-2885E4C99313}" destId="{AD3BB757-654B-4426-8D81-5F9BCF2B32D5}" srcOrd="5" destOrd="0" presId="urn:microsoft.com/office/officeart/2008/layout/AlternatingPictureBlocks"/>
    <dgm:cxn modelId="{86784E7C-39A8-4EC7-9D8C-123426420CE9}" type="presParOf" srcId="{9E314334-C5A2-4944-9B0F-2885E4C99313}" destId="{BC8B763C-3819-47EF-9160-45D943343AAD}" srcOrd="6" destOrd="0" presId="urn:microsoft.com/office/officeart/2008/layout/AlternatingPictureBlocks"/>
    <dgm:cxn modelId="{BACB64FA-96C1-4361-9F56-4C2E2112C6B9}" type="presParOf" srcId="{BC8B763C-3819-47EF-9160-45D943343AAD}" destId="{6E854918-CCB0-43A9-BD88-11365EC0A3C0}" srcOrd="0" destOrd="0" presId="urn:microsoft.com/office/officeart/2008/layout/AlternatingPictureBlocks"/>
    <dgm:cxn modelId="{9890D987-1230-4226-AC85-EF3C3EE5BB17}" type="presParOf" srcId="{BC8B763C-3819-47EF-9160-45D943343AAD}" destId="{BE3FF838-0A9C-4DCB-B351-3038E63EB7FC}" srcOrd="1" destOrd="0" presId="urn:microsoft.com/office/officeart/2008/layout/AlternatingPictureBlocks"/>
    <dgm:cxn modelId="{5A8B60EF-E26A-4EBE-A86E-D141314BABFA}" type="presParOf" srcId="{9E314334-C5A2-4944-9B0F-2885E4C99313}" destId="{D8F52CBB-7E5B-4227-A180-0599BEA7E4F7}" srcOrd="7" destOrd="0" presId="urn:microsoft.com/office/officeart/2008/layout/AlternatingPictureBlocks"/>
    <dgm:cxn modelId="{CDA97195-6D73-47CB-A264-3B16833E364D}" type="presParOf" srcId="{9E314334-C5A2-4944-9B0F-2885E4C99313}" destId="{95BA2C34-E73C-4F1E-99AA-3796D70DE562}" srcOrd="8" destOrd="0" presId="urn:microsoft.com/office/officeart/2008/layout/AlternatingPictureBlocks"/>
    <dgm:cxn modelId="{2093964C-224E-484C-95B1-ABC0E24F43F5}" type="presParOf" srcId="{95BA2C34-E73C-4F1E-99AA-3796D70DE562}" destId="{87D2ACFE-FC09-4D3D-B96A-2B42900205E0}" srcOrd="0" destOrd="0" presId="urn:microsoft.com/office/officeart/2008/layout/AlternatingPictureBlocks"/>
    <dgm:cxn modelId="{2D96831A-8CFC-433F-A2B0-76FDC9DD4710}" type="presParOf" srcId="{95BA2C34-E73C-4F1E-99AA-3796D70DE562}" destId="{C8334576-9E0D-41AE-B6DB-DCC0554C0CEB}"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D990D-0953-46EB-BC2E-85562A38261C}">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8F0F66-4529-4ECC-A2A4-B9BF930A3383}">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1</a:t>
          </a:r>
          <a:endParaRPr lang="ru-RU" sz="4700" kern="1200" dirty="0"/>
        </a:p>
      </dsp:txBody>
      <dsp:txXfrm>
        <a:off x="3698614" y="941764"/>
        <a:ext cx="1449298" cy="724475"/>
      </dsp:txXfrm>
    </dsp:sp>
    <dsp:sp modelId="{5EC87824-58B8-40FB-89D2-EE3D4015714B}">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B4358D1-90BC-4F17-9740-89FF291784D3}">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2</a:t>
          </a:r>
          <a:endParaRPr lang="ru-RU" sz="4700" kern="1200" dirty="0"/>
        </a:p>
      </dsp:txBody>
      <dsp:txXfrm>
        <a:off x="2977148" y="2449237"/>
        <a:ext cx="1449298" cy="724475"/>
      </dsp:txXfrm>
    </dsp:sp>
    <dsp:sp modelId="{5503F60D-74A0-4249-8F0F-BCAA73FC7546}">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093C48-9E0F-4AF8-B410-1959D8C9A4C2}">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3</a:t>
          </a:r>
          <a:endParaRPr lang="ru-RU" sz="4700" kern="1200" dirty="0"/>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B30BF-66AB-4AD1-B32B-6831C2BFFA84}" type="datetimeFigureOut">
              <a:rPr lang="ru-RU" smtClean="0"/>
              <a:pPr/>
              <a:t>19.11.2021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A3B39-F54D-4C71-A4D0-3CEDB410EFD6}" type="slidenum">
              <a:rPr lang="ru-RU" smtClean="0"/>
              <a:pPr/>
              <a:t>‹#›</a:t>
            </a:fld>
            <a:endParaRPr lang="ru-RU"/>
          </a:p>
        </p:txBody>
      </p:sp>
    </p:spTree>
    <p:extLst>
      <p:ext uri="{BB962C8B-B14F-4D97-AF65-F5344CB8AC3E}">
        <p14:creationId xmlns:p14="http://schemas.microsoft.com/office/powerpoint/2010/main" xmlns="" val="219431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4A3B39-F54D-4C71-A4D0-3CEDB410EFD6}" type="slidenum">
              <a:rPr lang="ru-RU" smtClean="0"/>
              <a:pPr/>
              <a:t>32</a:t>
            </a:fld>
            <a:endParaRPr lang="ru-RU"/>
          </a:p>
        </p:txBody>
      </p:sp>
    </p:spTree>
    <p:extLst>
      <p:ext uri="{BB962C8B-B14F-4D97-AF65-F5344CB8AC3E}">
        <p14:creationId xmlns:p14="http://schemas.microsoft.com/office/powerpoint/2010/main" xmlns="" val="123734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4A3B39-F54D-4C71-A4D0-3CEDB410EFD6}" type="slidenum">
              <a:rPr lang="ru-RU" smtClean="0"/>
              <a:pPr/>
              <a:t>33</a:t>
            </a:fld>
            <a:endParaRPr lang="ru-RU"/>
          </a:p>
        </p:txBody>
      </p:sp>
    </p:spTree>
    <p:extLst>
      <p:ext uri="{BB962C8B-B14F-4D97-AF65-F5344CB8AC3E}">
        <p14:creationId xmlns:p14="http://schemas.microsoft.com/office/powerpoint/2010/main" xmlns="" val="123734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4A3B39-F54D-4C71-A4D0-3CEDB410EFD6}" type="slidenum">
              <a:rPr lang="ru-RU" smtClean="0"/>
              <a:pPr/>
              <a:t>38</a:t>
            </a:fld>
            <a:endParaRPr lang="ru-RU"/>
          </a:p>
        </p:txBody>
      </p:sp>
    </p:spTree>
    <p:extLst>
      <p:ext uri="{BB962C8B-B14F-4D97-AF65-F5344CB8AC3E}">
        <p14:creationId xmlns:p14="http://schemas.microsoft.com/office/powerpoint/2010/main" xmlns="" val="123734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4A3B39-F54D-4C71-A4D0-3CEDB410EFD6}" type="slidenum">
              <a:rPr lang="ru-RU" smtClean="0"/>
              <a:pPr/>
              <a:t>39</a:t>
            </a:fld>
            <a:endParaRPr lang="ru-RU"/>
          </a:p>
        </p:txBody>
      </p:sp>
    </p:spTree>
    <p:extLst>
      <p:ext uri="{BB962C8B-B14F-4D97-AF65-F5344CB8AC3E}">
        <p14:creationId xmlns:p14="http://schemas.microsoft.com/office/powerpoint/2010/main" xmlns="" val="123734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pPr defTabSz="685800">
              <a:defRPr/>
            </a:pPr>
            <a:fld id="{BE7432D9-C447-114D-8AE4-4B69B11377B0}" type="slidenum">
              <a:rPr lang="es-ES_tradnl" smtClean="0">
                <a:solidFill>
                  <a:prstClr val="black"/>
                </a:solidFill>
              </a:rPr>
              <a:pPr defTabSz="685800">
                <a:defRPr/>
              </a:pPr>
              <a:t>54</a:t>
            </a:fld>
            <a:endParaRPr lang="es-ES_tradnl">
              <a:solidFill>
                <a:prstClr val="black"/>
              </a:solidFill>
            </a:endParaRPr>
          </a:p>
        </p:txBody>
      </p:sp>
    </p:spTree>
    <p:extLst>
      <p:ext uri="{BB962C8B-B14F-4D97-AF65-F5344CB8AC3E}">
        <p14:creationId xmlns:p14="http://schemas.microsoft.com/office/powerpoint/2010/main" xmlns="" val="180954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pPr defTabSz="685800">
              <a:defRPr/>
            </a:pPr>
            <a:fld id="{BE7432D9-C447-114D-8AE4-4B69B11377B0}" type="slidenum">
              <a:rPr lang="es-ES_tradnl" smtClean="0">
                <a:solidFill>
                  <a:prstClr val="black"/>
                </a:solidFill>
              </a:rPr>
              <a:pPr defTabSz="685800">
                <a:defRPr/>
              </a:pPr>
              <a:t>57</a:t>
            </a:fld>
            <a:endParaRPr lang="es-ES_tradnl">
              <a:solidFill>
                <a:prstClr val="black"/>
              </a:solidFill>
            </a:endParaRPr>
          </a:p>
        </p:txBody>
      </p:sp>
    </p:spTree>
    <p:extLst>
      <p:ext uri="{BB962C8B-B14F-4D97-AF65-F5344CB8AC3E}">
        <p14:creationId xmlns:p14="http://schemas.microsoft.com/office/powerpoint/2010/main" xmlns="" val="51684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pPr defTabSz="685800">
              <a:defRPr/>
            </a:pPr>
            <a:fld id="{BE7432D9-C447-114D-8AE4-4B69B11377B0}" type="slidenum">
              <a:rPr lang="es-ES_tradnl" smtClean="0">
                <a:solidFill>
                  <a:prstClr val="black"/>
                </a:solidFill>
              </a:rPr>
              <a:pPr defTabSz="685800">
                <a:defRPr/>
              </a:pPr>
              <a:t>58</a:t>
            </a:fld>
            <a:endParaRPr lang="es-ES_tradnl">
              <a:solidFill>
                <a:prstClr val="black"/>
              </a:solidFill>
            </a:endParaRPr>
          </a:p>
        </p:txBody>
      </p:sp>
    </p:spTree>
    <p:extLst>
      <p:ext uri="{BB962C8B-B14F-4D97-AF65-F5344CB8AC3E}">
        <p14:creationId xmlns:p14="http://schemas.microsoft.com/office/powerpoint/2010/main" xmlns="" val="19854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137643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179137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26497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A6EFEB-7453-A64A-BCA9-D6EC359493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603BF5D-1183-6E40-899B-44A21C523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C67E44B-1A05-0F49-8F1D-B3A8738489BE}"/>
              </a:ext>
            </a:extLst>
          </p:cNvPr>
          <p:cNvSpPr>
            <a:spLocks noGrp="1"/>
          </p:cNvSpPr>
          <p:nvPr>
            <p:ph type="dt" sz="half" idx="10"/>
          </p:nvPr>
        </p:nvSpPr>
        <p:spPr/>
        <p:txBody>
          <a:bodyPr/>
          <a:lstStyle/>
          <a:p>
            <a:fld id="{DEE8B69A-3169-104A-BB9A-AC1A775CB4B6}"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CA106CD-EB7F-A24A-BE5A-8CAA17F36967}"/>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AB7FEE0-FE60-C240-A92A-1B7753920364}"/>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5925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64FA43-FBEA-4A47-877C-E7476576B5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9B17180-4147-BC45-89A1-FA5C93D0ACBB}"/>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3BBD8F35-73B8-2640-AE64-AF660A549D09}"/>
              </a:ext>
            </a:extLst>
          </p:cNvPr>
          <p:cNvSpPr>
            <a:spLocks noGrp="1"/>
          </p:cNvSpPr>
          <p:nvPr>
            <p:ph type="dt" sz="half" idx="10"/>
          </p:nvPr>
        </p:nvSpPr>
        <p:spPr/>
        <p:txBody>
          <a:bodyPr/>
          <a:lstStyle/>
          <a:p>
            <a:fld id="{996469A9-1B9E-5244-B53A-B7F1F96BE333}"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2FB27B1D-D003-7145-8527-D2B24AFB1A8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DE631D3-FBD2-D54C-8352-450B9B46786D}"/>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5004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160E5D-2EE1-8844-8579-4D70A786CAD6}"/>
              </a:ext>
            </a:extLst>
          </p:cNvPr>
          <p:cNvSpPr>
            <a:spLocks noGrp="1"/>
          </p:cNvSpPr>
          <p:nvPr>
            <p:ph type="title"/>
          </p:nvPr>
        </p:nvSpPr>
        <p:spPr>
          <a:xfrm>
            <a:off x="831851" y="1709746"/>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0D6E4B6-3C1D-2840-B118-08F18896ED38}"/>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0C88D4C6-0C58-2348-97C7-E2F474267897}"/>
              </a:ext>
            </a:extLst>
          </p:cNvPr>
          <p:cNvSpPr>
            <a:spLocks noGrp="1"/>
          </p:cNvSpPr>
          <p:nvPr>
            <p:ph type="dt" sz="half" idx="10"/>
          </p:nvPr>
        </p:nvSpPr>
        <p:spPr/>
        <p:txBody>
          <a:bodyPr/>
          <a:lstStyle/>
          <a:p>
            <a:fld id="{D0E0D790-AF6D-0140-BC38-77C4493FB940}"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732C209-F0D6-2448-ABD8-AFCE31126FD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7CFE4433-7B2D-654E-A328-AAA4596E02C0}"/>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1240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2AEF65-051A-7D45-B0AC-5B87418EDD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D94811E-0A94-6943-B2E0-492A2A6D423D}"/>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84CD0BB2-ABF6-A640-ABE4-C70C05D5BDD0}"/>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8C485334-94C8-9D46-A10D-D2F17BA83702}"/>
              </a:ext>
            </a:extLst>
          </p:cNvPr>
          <p:cNvSpPr>
            <a:spLocks noGrp="1"/>
          </p:cNvSpPr>
          <p:nvPr>
            <p:ph type="dt" sz="half" idx="10"/>
          </p:nvPr>
        </p:nvSpPr>
        <p:spPr/>
        <p:txBody>
          <a:bodyPr/>
          <a:lstStyle/>
          <a:p>
            <a:fld id="{1BD0674D-83A3-494A-99AC-781DEF432BEC}"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CF0D106D-100A-4F46-8312-30BBF2A870FC}"/>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676CD8B6-BAF5-E740-B5EE-EDA0D6B27FCF}"/>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6620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B12A5A-AB13-E544-9CBA-A0A79BD5DBD9}"/>
              </a:ext>
            </a:extLst>
          </p:cNvPr>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18CFF44-E635-0B4F-BB20-FA6C8035695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18F36E0B-76D3-DC4C-94C1-CE58D413EF64}"/>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xmlns="" id="{767902AA-DCFC-4246-BC5A-9B0529EBEDD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xmlns="" id="{C74406EB-2014-5C4A-A9E4-C18F6D91AA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xmlns="" id="{DA481272-FF24-AD46-937F-F07D760DB2CF}"/>
              </a:ext>
            </a:extLst>
          </p:cNvPr>
          <p:cNvSpPr>
            <a:spLocks noGrp="1"/>
          </p:cNvSpPr>
          <p:nvPr>
            <p:ph type="dt" sz="half" idx="10"/>
          </p:nvPr>
        </p:nvSpPr>
        <p:spPr/>
        <p:txBody>
          <a:bodyPr/>
          <a:lstStyle/>
          <a:p>
            <a:fld id="{F437FB1D-6A2F-ED43-AA2F-B1C0614B46BB}" type="datetime1">
              <a:rPr lang="en-GB" smtClean="0">
                <a:solidFill>
                  <a:prstClr val="black">
                    <a:tint val="75000"/>
                  </a:prstClr>
                </a:solidFill>
              </a:rPr>
              <a:pPr/>
              <a:t>19/11/2021</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746CBAD4-234D-3942-B94C-ED6B258CECDF}"/>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B2A9DB3B-1B9C-AC48-9034-1942923CB2B4}"/>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4086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9F5E80-FDEA-1A4E-8940-12607BF0961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4C1DD6F-53FD-B74D-8195-A5E7D027F8B9}"/>
              </a:ext>
            </a:extLst>
          </p:cNvPr>
          <p:cNvSpPr>
            <a:spLocks noGrp="1"/>
          </p:cNvSpPr>
          <p:nvPr>
            <p:ph type="dt" sz="half" idx="10"/>
          </p:nvPr>
        </p:nvSpPr>
        <p:spPr/>
        <p:txBody>
          <a:bodyPr/>
          <a:lstStyle/>
          <a:p>
            <a:fld id="{77406337-7208-D847-BE3E-7A0423D640EB}" type="datetime1">
              <a:rPr lang="en-GB" smtClean="0">
                <a:solidFill>
                  <a:prstClr val="black">
                    <a:tint val="75000"/>
                  </a:prstClr>
                </a:solidFill>
              </a:rPr>
              <a:pPr/>
              <a:t>19/11/2021</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B834358E-757E-1B49-8D62-83D8D28C50B3}"/>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DA738F76-87D4-8443-B0B0-89B220D24FBC}"/>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0764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B6D9E81-D47C-874F-9EF1-77C8B1C5DF7E}"/>
              </a:ext>
            </a:extLst>
          </p:cNvPr>
          <p:cNvSpPr>
            <a:spLocks noGrp="1"/>
          </p:cNvSpPr>
          <p:nvPr>
            <p:ph type="dt" sz="half" idx="10"/>
          </p:nvPr>
        </p:nvSpPr>
        <p:spPr/>
        <p:txBody>
          <a:bodyPr/>
          <a:lstStyle/>
          <a:p>
            <a:fld id="{90A90715-19D5-6847-AC8C-69BEDAF563CB}" type="datetime1">
              <a:rPr lang="en-GB" smtClean="0">
                <a:solidFill>
                  <a:prstClr val="black">
                    <a:tint val="75000"/>
                  </a:prstClr>
                </a:solidFill>
              </a:rPr>
              <a:pPr/>
              <a:t>19/11/2021</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28C5ACF2-52F0-DB4D-91E0-B83A3307EAF0}"/>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AB08C3E8-9449-E446-8E2A-EB8E97A12492}"/>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76411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46AFE4-68D0-8640-A69F-2798A55BF5C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9198D33D-8712-4844-B273-420228AD1960}"/>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xmlns="" id="{838742EE-636C-1447-8020-71B9B1EAE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1BD04205-B0F2-FA4D-9B5F-680AEF500FCB}"/>
              </a:ext>
            </a:extLst>
          </p:cNvPr>
          <p:cNvSpPr>
            <a:spLocks noGrp="1"/>
          </p:cNvSpPr>
          <p:nvPr>
            <p:ph type="dt" sz="half" idx="10"/>
          </p:nvPr>
        </p:nvSpPr>
        <p:spPr/>
        <p:txBody>
          <a:bodyPr/>
          <a:lstStyle/>
          <a:p>
            <a:fld id="{A1031836-D90A-2949-94D2-B7BF424ACEAC}"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B175B4F4-D88D-BE40-9532-44F27A9EE7E5}"/>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B7ECCC9-3144-BF4C-A02D-897520A1DC69}"/>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846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131694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7092C4-E371-0040-8DD5-601FF75397B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9DFB920E-D356-364C-B63C-B51B611B9F7D}"/>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F7801A6-9154-7349-B93C-C02953626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5E3B06D7-4F76-5148-80EE-9F61739974D8}"/>
              </a:ext>
            </a:extLst>
          </p:cNvPr>
          <p:cNvSpPr>
            <a:spLocks noGrp="1"/>
          </p:cNvSpPr>
          <p:nvPr>
            <p:ph type="dt" sz="half" idx="10"/>
          </p:nvPr>
        </p:nvSpPr>
        <p:spPr/>
        <p:txBody>
          <a:bodyPr/>
          <a:lstStyle/>
          <a:p>
            <a:fld id="{78B2C470-1EA8-DE4B-BB8B-85F751024834}"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3B061B91-B105-CC49-9EA5-CA4F64D35D4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5E8B332C-77E5-AB4C-B7BB-D3E422FB8B46}"/>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672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B4DADB-F9F8-B04D-92A1-DF15BD78094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6A4303B-8B97-A240-89EB-369A9C011C24}"/>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8400C563-45CB-5D47-BA85-1A1D1812C0C3}"/>
              </a:ext>
            </a:extLst>
          </p:cNvPr>
          <p:cNvSpPr>
            <a:spLocks noGrp="1"/>
          </p:cNvSpPr>
          <p:nvPr>
            <p:ph type="dt" sz="half" idx="10"/>
          </p:nvPr>
        </p:nvSpPr>
        <p:spPr/>
        <p:txBody>
          <a:bodyPr/>
          <a:lstStyle/>
          <a:p>
            <a:fld id="{4477A6C7-4F79-244B-99D4-AE1023551E18}"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14F7DBD9-E904-E748-8989-3D7E0991735F}"/>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4C3C79D-F584-E445-88C0-B3FB45EDB379}"/>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87305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1F385D4-E501-9B44-BD35-A4CC838921A0}"/>
              </a:ext>
            </a:extLst>
          </p:cNvPr>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4106BC0-A7D3-DC48-B877-DF797CAB1AA8}"/>
              </a:ext>
            </a:extLst>
          </p:cNvPr>
          <p:cNvSpPr>
            <a:spLocks noGrp="1"/>
          </p:cNvSpPr>
          <p:nvPr>
            <p:ph type="body" orient="vert" idx="1"/>
          </p:nvPr>
        </p:nvSpPr>
        <p:spPr>
          <a:xfrm>
            <a:off x="838203"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C987BF74-A892-C34C-99B1-FB67E17B9A1F}"/>
              </a:ext>
            </a:extLst>
          </p:cNvPr>
          <p:cNvSpPr>
            <a:spLocks noGrp="1"/>
          </p:cNvSpPr>
          <p:nvPr>
            <p:ph type="dt" sz="half" idx="10"/>
          </p:nvPr>
        </p:nvSpPr>
        <p:spPr/>
        <p:txBody>
          <a:bodyPr/>
          <a:lstStyle/>
          <a:p>
            <a:fld id="{A50104EA-370B-614E-909C-D76909949CF6}"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3FE408FA-B724-2C4F-863B-090E2331F54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5F6D30A9-58EE-4E47-8F07-73CD5DB1E133}"/>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7106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486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155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7"/>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99173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8"/>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8"/>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767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183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4982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3012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6"/>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419266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5" y="182033"/>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73" y="182042"/>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5" y="956742"/>
            <a:ext cx="2005543"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92653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8"/>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32"/>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4469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0739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100"/>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100"/>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3254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A6EFEB-7453-A64A-BCA9-D6EC359493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603BF5D-1183-6E40-899B-44A21C523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C67E44B-1A05-0F49-8F1D-B3A8738489BE}"/>
              </a:ext>
            </a:extLst>
          </p:cNvPr>
          <p:cNvSpPr>
            <a:spLocks noGrp="1"/>
          </p:cNvSpPr>
          <p:nvPr>
            <p:ph type="dt" sz="half" idx="10"/>
          </p:nvPr>
        </p:nvSpPr>
        <p:spPr/>
        <p:txBody>
          <a:bodyPr/>
          <a:lstStyle/>
          <a:p>
            <a:fld id="{DEE8B69A-3169-104A-BB9A-AC1A775CB4B6}"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CA106CD-EB7F-A24A-BE5A-8CAA17F36967}"/>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AB7FEE0-FE60-C240-A92A-1B7753920364}"/>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07227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64FA43-FBEA-4A47-877C-E7476576B5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9B17180-4147-BC45-89A1-FA5C93D0ACBB}"/>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3BBD8F35-73B8-2640-AE64-AF660A549D09}"/>
              </a:ext>
            </a:extLst>
          </p:cNvPr>
          <p:cNvSpPr>
            <a:spLocks noGrp="1"/>
          </p:cNvSpPr>
          <p:nvPr>
            <p:ph type="dt" sz="half" idx="10"/>
          </p:nvPr>
        </p:nvSpPr>
        <p:spPr/>
        <p:txBody>
          <a:bodyPr/>
          <a:lstStyle/>
          <a:p>
            <a:fld id="{996469A9-1B9E-5244-B53A-B7F1F96BE333}"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2FB27B1D-D003-7145-8527-D2B24AFB1A8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DE631D3-FBD2-D54C-8352-450B9B46786D}"/>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44576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160E5D-2EE1-8844-8579-4D70A786CAD6}"/>
              </a:ext>
            </a:extLst>
          </p:cNvPr>
          <p:cNvSpPr>
            <a:spLocks noGrp="1"/>
          </p:cNvSpPr>
          <p:nvPr>
            <p:ph type="title"/>
          </p:nvPr>
        </p:nvSpPr>
        <p:spPr>
          <a:xfrm>
            <a:off x="831851" y="1709746"/>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0D6E4B6-3C1D-2840-B118-08F18896ED38}"/>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0C88D4C6-0C58-2348-97C7-E2F474267897}"/>
              </a:ext>
            </a:extLst>
          </p:cNvPr>
          <p:cNvSpPr>
            <a:spLocks noGrp="1"/>
          </p:cNvSpPr>
          <p:nvPr>
            <p:ph type="dt" sz="half" idx="10"/>
          </p:nvPr>
        </p:nvSpPr>
        <p:spPr/>
        <p:txBody>
          <a:bodyPr/>
          <a:lstStyle/>
          <a:p>
            <a:fld id="{D0E0D790-AF6D-0140-BC38-77C4493FB940}"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732C209-F0D6-2448-ABD8-AFCE31126FD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7CFE4433-7B2D-654E-A328-AAA4596E02C0}"/>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72585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2AEF65-051A-7D45-B0AC-5B87418EDD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D94811E-0A94-6943-B2E0-492A2A6D423D}"/>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84CD0BB2-ABF6-A640-ABE4-C70C05D5BDD0}"/>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8C485334-94C8-9D46-A10D-D2F17BA83702}"/>
              </a:ext>
            </a:extLst>
          </p:cNvPr>
          <p:cNvSpPr>
            <a:spLocks noGrp="1"/>
          </p:cNvSpPr>
          <p:nvPr>
            <p:ph type="dt" sz="half" idx="10"/>
          </p:nvPr>
        </p:nvSpPr>
        <p:spPr/>
        <p:txBody>
          <a:bodyPr/>
          <a:lstStyle/>
          <a:p>
            <a:fld id="{1BD0674D-83A3-494A-99AC-781DEF432BEC}"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CF0D106D-100A-4F46-8312-30BBF2A870FC}"/>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676CD8B6-BAF5-E740-B5EE-EDA0D6B27FCF}"/>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7907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B12A5A-AB13-E544-9CBA-A0A79BD5DBD9}"/>
              </a:ext>
            </a:extLst>
          </p:cNvPr>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18CFF44-E635-0B4F-BB20-FA6C8035695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18F36E0B-76D3-DC4C-94C1-CE58D413EF64}"/>
              </a:ext>
            </a:extLst>
          </p:cNvPr>
          <p:cNvSpPr>
            <a:spLocks noGrp="1"/>
          </p:cNvSpPr>
          <p:nvPr>
            <p:ph sz="half" idx="2"/>
          </p:nvPr>
        </p:nvSpPr>
        <p:spPr>
          <a:xfrm>
            <a:off x="839789"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xmlns="" id="{767902AA-DCFC-4246-BC5A-9B0529EBEDD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xmlns="" id="{C74406EB-2014-5C4A-A9E4-C18F6D91AAF3}"/>
              </a:ext>
            </a:extLst>
          </p:cNvPr>
          <p:cNvSpPr>
            <a:spLocks noGrp="1"/>
          </p:cNvSpPr>
          <p:nvPr>
            <p:ph sz="quarter" idx="4"/>
          </p:nvPr>
        </p:nvSpPr>
        <p:spPr>
          <a:xfrm>
            <a:off x="6172203"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xmlns="" id="{DA481272-FF24-AD46-937F-F07D760DB2CF}"/>
              </a:ext>
            </a:extLst>
          </p:cNvPr>
          <p:cNvSpPr>
            <a:spLocks noGrp="1"/>
          </p:cNvSpPr>
          <p:nvPr>
            <p:ph type="dt" sz="half" idx="10"/>
          </p:nvPr>
        </p:nvSpPr>
        <p:spPr/>
        <p:txBody>
          <a:bodyPr/>
          <a:lstStyle/>
          <a:p>
            <a:fld id="{F437FB1D-6A2F-ED43-AA2F-B1C0614B46BB}" type="datetime1">
              <a:rPr lang="en-GB" smtClean="0">
                <a:solidFill>
                  <a:prstClr val="black">
                    <a:tint val="75000"/>
                  </a:prstClr>
                </a:solidFill>
              </a:rPr>
              <a:pPr/>
              <a:t>19/11/2021</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746CBAD4-234D-3942-B94C-ED6B258CECDF}"/>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B2A9DB3B-1B9C-AC48-9034-1942923CB2B4}"/>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71008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9F5E80-FDEA-1A4E-8940-12607BF0961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4C1DD6F-53FD-B74D-8195-A5E7D027F8B9}"/>
              </a:ext>
            </a:extLst>
          </p:cNvPr>
          <p:cNvSpPr>
            <a:spLocks noGrp="1"/>
          </p:cNvSpPr>
          <p:nvPr>
            <p:ph type="dt" sz="half" idx="10"/>
          </p:nvPr>
        </p:nvSpPr>
        <p:spPr/>
        <p:txBody>
          <a:bodyPr/>
          <a:lstStyle/>
          <a:p>
            <a:fld id="{77406337-7208-D847-BE3E-7A0423D640EB}" type="datetime1">
              <a:rPr lang="en-GB" smtClean="0">
                <a:solidFill>
                  <a:prstClr val="black">
                    <a:tint val="75000"/>
                  </a:prstClr>
                </a:solidFill>
              </a:rPr>
              <a:pPr/>
              <a:t>19/11/2021</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B834358E-757E-1B49-8D62-83D8D28C50B3}"/>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DA738F76-87D4-8443-B0B0-89B220D24FBC}"/>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96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3043084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B6D9E81-D47C-874F-9EF1-77C8B1C5DF7E}"/>
              </a:ext>
            </a:extLst>
          </p:cNvPr>
          <p:cNvSpPr>
            <a:spLocks noGrp="1"/>
          </p:cNvSpPr>
          <p:nvPr>
            <p:ph type="dt" sz="half" idx="10"/>
          </p:nvPr>
        </p:nvSpPr>
        <p:spPr/>
        <p:txBody>
          <a:bodyPr/>
          <a:lstStyle/>
          <a:p>
            <a:fld id="{90A90715-19D5-6847-AC8C-69BEDAF563CB}" type="datetime1">
              <a:rPr lang="en-GB" smtClean="0">
                <a:solidFill>
                  <a:prstClr val="black">
                    <a:tint val="75000"/>
                  </a:prstClr>
                </a:solidFill>
              </a:rPr>
              <a:pPr/>
              <a:t>19/11/2021</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28C5ACF2-52F0-DB4D-91E0-B83A3307EAF0}"/>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AB08C3E8-9449-E446-8E2A-EB8E97A12492}"/>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10469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46AFE4-68D0-8640-A69F-2798A55BF5C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9198D33D-8712-4844-B273-420228AD1960}"/>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xmlns="" id="{838742EE-636C-1447-8020-71B9B1EAE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1BD04205-B0F2-FA4D-9B5F-680AEF500FCB}"/>
              </a:ext>
            </a:extLst>
          </p:cNvPr>
          <p:cNvSpPr>
            <a:spLocks noGrp="1"/>
          </p:cNvSpPr>
          <p:nvPr>
            <p:ph type="dt" sz="half" idx="10"/>
          </p:nvPr>
        </p:nvSpPr>
        <p:spPr/>
        <p:txBody>
          <a:bodyPr/>
          <a:lstStyle/>
          <a:p>
            <a:fld id="{A1031836-D90A-2949-94D2-B7BF424ACEAC}"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B175B4F4-D88D-BE40-9532-44F27A9EE7E5}"/>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B7ECCC9-3144-BF4C-A02D-897520A1DC69}"/>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36747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7092C4-E371-0040-8DD5-601FF75397B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9DFB920E-D356-364C-B63C-B51B611B9F7D}"/>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F7801A6-9154-7349-B93C-C02953626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5E3B06D7-4F76-5148-80EE-9F61739974D8}"/>
              </a:ext>
            </a:extLst>
          </p:cNvPr>
          <p:cNvSpPr>
            <a:spLocks noGrp="1"/>
          </p:cNvSpPr>
          <p:nvPr>
            <p:ph type="dt" sz="half" idx="10"/>
          </p:nvPr>
        </p:nvSpPr>
        <p:spPr/>
        <p:txBody>
          <a:bodyPr/>
          <a:lstStyle/>
          <a:p>
            <a:fld id="{78B2C470-1EA8-DE4B-BB8B-85F751024834}" type="datetime1">
              <a:rPr lang="en-GB" smtClean="0">
                <a:solidFill>
                  <a:prstClr val="black">
                    <a:tint val="75000"/>
                  </a:prstClr>
                </a:solidFill>
              </a: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3B061B91-B105-CC49-9EA5-CA4F64D35D4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5E8B332C-77E5-AB4C-B7BB-D3E422FB8B46}"/>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48114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B4DADB-F9F8-B04D-92A1-DF15BD78094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6A4303B-8B97-A240-89EB-369A9C011C24}"/>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8400C563-45CB-5D47-BA85-1A1D1812C0C3}"/>
              </a:ext>
            </a:extLst>
          </p:cNvPr>
          <p:cNvSpPr>
            <a:spLocks noGrp="1"/>
          </p:cNvSpPr>
          <p:nvPr>
            <p:ph type="dt" sz="half" idx="10"/>
          </p:nvPr>
        </p:nvSpPr>
        <p:spPr/>
        <p:txBody>
          <a:bodyPr/>
          <a:lstStyle/>
          <a:p>
            <a:fld id="{4477A6C7-4F79-244B-99D4-AE1023551E18}"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14F7DBD9-E904-E748-8989-3D7E0991735F}"/>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4C3C79D-F584-E445-88C0-B3FB45EDB379}"/>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31831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1F385D4-E501-9B44-BD35-A4CC838921A0}"/>
              </a:ext>
            </a:extLst>
          </p:cNvPr>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4106BC0-A7D3-DC48-B877-DF797CAB1AA8}"/>
              </a:ext>
            </a:extLst>
          </p:cNvPr>
          <p:cNvSpPr>
            <a:spLocks noGrp="1"/>
          </p:cNvSpPr>
          <p:nvPr>
            <p:ph type="body" orient="vert" idx="1"/>
          </p:nvPr>
        </p:nvSpPr>
        <p:spPr>
          <a:xfrm>
            <a:off x="838203"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C987BF74-A892-C34C-99B1-FB67E17B9A1F}"/>
              </a:ext>
            </a:extLst>
          </p:cNvPr>
          <p:cNvSpPr>
            <a:spLocks noGrp="1"/>
          </p:cNvSpPr>
          <p:nvPr>
            <p:ph type="dt" sz="half" idx="10"/>
          </p:nvPr>
        </p:nvSpPr>
        <p:spPr/>
        <p:txBody>
          <a:bodyPr/>
          <a:lstStyle/>
          <a:p>
            <a:fld id="{A50104EA-370B-614E-909C-D76909949CF6}"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3FE408FA-B724-2C4F-863B-090E2331F54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5F6D30A9-58EE-4E47-8F07-73CD5DB1E133}"/>
              </a:ext>
            </a:extLst>
          </p:cNvPr>
          <p:cNvSpPr>
            <a:spLocks noGrp="1"/>
          </p:cNvSpPr>
          <p:nvPr>
            <p:ph type="sldNum" sz="quarter" idx="12"/>
          </p:nvPr>
        </p:nvSpPr>
        <p:spPr/>
        <p:txBody>
          <a:body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48492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69241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44695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6"/>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66765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99210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1259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900869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75047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25282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33861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01389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8508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14191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08319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61239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34267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461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3817664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805666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83001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7495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23284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99296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13748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48106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Clear whitout slide number">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3643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Color Background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93401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Color Background 2">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7648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1065773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Color Background 3">
    <p:bg>
      <p:bgPr>
        <a:solidFill>
          <a:schemeClr val="accent3">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4078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Color Background 4">
    <p:bg>
      <p:bgPr>
        <a:solidFill>
          <a:srgbClr val="BAA60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1963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Color Background 5">
    <p:bg>
      <p:bgPr>
        <a:solidFill>
          <a:schemeClr val="accent5">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2317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Color Background 6">
    <p:bg>
      <p:bgPr>
        <a:solidFill>
          <a:srgbClr val="6909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3063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A6EFEB-7453-A64A-BCA9-D6EC359493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603BF5D-1183-6E40-899B-44A21C523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C67E44B-1A05-0F49-8F1D-B3A8738489BE}"/>
              </a:ext>
            </a:extLst>
          </p:cNvPr>
          <p:cNvSpPr>
            <a:spLocks noGrp="1"/>
          </p:cNvSpPr>
          <p:nvPr>
            <p:ph type="dt" sz="half" idx="10"/>
          </p:nvPr>
        </p:nvSpPr>
        <p:spPr/>
        <p:txBody>
          <a:bodyPr/>
          <a:lstStyle/>
          <a:p>
            <a:pPr>
              <a:defRPr/>
            </a:pPr>
            <a:fld id="{DEE8B69A-3169-104A-BB9A-AC1A775CB4B6}"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CA106CD-EB7F-A24A-BE5A-8CAA17F36967}"/>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AB7FEE0-FE60-C240-A92A-1B7753920364}"/>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145822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64FA43-FBEA-4A47-877C-E7476576B5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9B17180-4147-BC45-89A1-FA5C93D0ACBB}"/>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3BBD8F35-73B8-2640-AE64-AF660A549D09}"/>
              </a:ext>
            </a:extLst>
          </p:cNvPr>
          <p:cNvSpPr>
            <a:spLocks noGrp="1"/>
          </p:cNvSpPr>
          <p:nvPr>
            <p:ph type="dt" sz="half" idx="10"/>
          </p:nvPr>
        </p:nvSpPr>
        <p:spPr/>
        <p:txBody>
          <a:bodyPr/>
          <a:lstStyle/>
          <a:p>
            <a:pPr>
              <a:defRPr/>
            </a:pPr>
            <a:fld id="{996469A9-1B9E-5244-B53A-B7F1F96BE333}"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2FB27B1D-D003-7145-8527-D2B24AFB1A8C}"/>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DE631D3-FBD2-D54C-8352-450B9B46786D}"/>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57290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160E5D-2EE1-8844-8579-4D70A786CAD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0D6E4B6-3C1D-2840-B118-08F18896E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0C88D4C6-0C58-2348-97C7-E2F474267897}"/>
              </a:ext>
            </a:extLst>
          </p:cNvPr>
          <p:cNvSpPr>
            <a:spLocks noGrp="1"/>
          </p:cNvSpPr>
          <p:nvPr>
            <p:ph type="dt" sz="half" idx="10"/>
          </p:nvPr>
        </p:nvSpPr>
        <p:spPr/>
        <p:txBody>
          <a:bodyPr/>
          <a:lstStyle/>
          <a:p>
            <a:pPr>
              <a:defRPr/>
            </a:pPr>
            <a:fld id="{D0E0D790-AF6D-0140-BC38-77C4493FB940}"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732C209-F0D6-2448-ABD8-AFCE31126FDC}"/>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7CFE4433-7B2D-654E-A328-AAA4596E02C0}"/>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2001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2AEF65-051A-7D45-B0AC-5B87418EDD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D94811E-0A94-6943-B2E0-492A2A6D423D}"/>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84CD0BB2-ABF6-A640-ABE4-C70C05D5BDD0}"/>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8C485334-94C8-9D46-A10D-D2F17BA83702}"/>
              </a:ext>
            </a:extLst>
          </p:cNvPr>
          <p:cNvSpPr>
            <a:spLocks noGrp="1"/>
          </p:cNvSpPr>
          <p:nvPr>
            <p:ph type="dt" sz="half" idx="10"/>
          </p:nvPr>
        </p:nvSpPr>
        <p:spPr/>
        <p:txBody>
          <a:bodyPr/>
          <a:lstStyle/>
          <a:p>
            <a:pPr>
              <a:defRPr/>
            </a:pPr>
            <a:fld id="{1BD0674D-83A3-494A-99AC-781DEF432BEC}" type="datetime1">
              <a:rPr lang="en-GB" smtClean="0">
                <a:solidFill>
                  <a:prstClr val="black">
                    <a:tint val="75000"/>
                  </a:prstClr>
                </a:solidFill>
              </a:rPr>
              <a:pPr>
                <a:def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CF0D106D-100A-4F46-8312-30BBF2A870FC}"/>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676CD8B6-BAF5-E740-B5EE-EDA0D6B27FCF}"/>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4952929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B12A5A-AB13-E544-9CBA-A0A79BD5DBD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18CFF44-E635-0B4F-BB20-FA6C803569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18F36E0B-76D3-DC4C-94C1-CE58D413EF64}"/>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xmlns="" id="{767902AA-DCFC-4246-BC5A-9B0529EBE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xmlns="" id="{C74406EB-2014-5C4A-A9E4-C18F6D91AAF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xmlns="" id="{DA481272-FF24-AD46-937F-F07D760DB2CF}"/>
              </a:ext>
            </a:extLst>
          </p:cNvPr>
          <p:cNvSpPr>
            <a:spLocks noGrp="1"/>
          </p:cNvSpPr>
          <p:nvPr>
            <p:ph type="dt" sz="half" idx="10"/>
          </p:nvPr>
        </p:nvSpPr>
        <p:spPr/>
        <p:txBody>
          <a:bodyPr/>
          <a:lstStyle/>
          <a:p>
            <a:pPr>
              <a:defRPr/>
            </a:pPr>
            <a:fld id="{F437FB1D-6A2F-ED43-AA2F-B1C0614B46BB}" type="datetime1">
              <a:rPr lang="en-GB" smtClean="0">
                <a:solidFill>
                  <a:prstClr val="black">
                    <a:tint val="75000"/>
                  </a:prstClr>
                </a:solidFill>
              </a:rPr>
              <a:pPr>
                <a:defRPr/>
              </a:pPr>
              <a:t>19/11/2021</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746CBAD4-234D-3942-B94C-ED6B258CECDF}"/>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B2A9DB3B-1B9C-AC48-9034-1942923CB2B4}"/>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4721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9F5E80-FDEA-1A4E-8940-12607BF0961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4C1DD6F-53FD-B74D-8195-A5E7D027F8B9}"/>
              </a:ext>
            </a:extLst>
          </p:cNvPr>
          <p:cNvSpPr>
            <a:spLocks noGrp="1"/>
          </p:cNvSpPr>
          <p:nvPr>
            <p:ph type="dt" sz="half" idx="10"/>
          </p:nvPr>
        </p:nvSpPr>
        <p:spPr/>
        <p:txBody>
          <a:bodyPr/>
          <a:lstStyle/>
          <a:p>
            <a:pPr>
              <a:defRPr/>
            </a:pPr>
            <a:fld id="{77406337-7208-D847-BE3E-7A0423D640EB}" type="datetime1">
              <a:rPr lang="en-GB" smtClean="0">
                <a:solidFill>
                  <a:prstClr val="black">
                    <a:tint val="75000"/>
                  </a:prstClr>
                </a:solidFill>
              </a:rPr>
              <a:pPr>
                <a:defRPr/>
              </a:pPr>
              <a:t>19/11/2021</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B834358E-757E-1B49-8D62-83D8D28C50B3}"/>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DA738F76-87D4-8443-B0B0-89B220D24FBC}"/>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2529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2711047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B6D9E81-D47C-874F-9EF1-77C8B1C5DF7E}"/>
              </a:ext>
            </a:extLst>
          </p:cNvPr>
          <p:cNvSpPr>
            <a:spLocks noGrp="1"/>
          </p:cNvSpPr>
          <p:nvPr>
            <p:ph type="dt" sz="half" idx="10"/>
          </p:nvPr>
        </p:nvSpPr>
        <p:spPr/>
        <p:txBody>
          <a:bodyPr/>
          <a:lstStyle/>
          <a:p>
            <a:pPr>
              <a:defRPr/>
            </a:pPr>
            <a:fld id="{90A90715-19D5-6847-AC8C-69BEDAF563CB}" type="datetime1">
              <a:rPr lang="en-GB" smtClean="0">
                <a:solidFill>
                  <a:prstClr val="black">
                    <a:tint val="75000"/>
                  </a:prstClr>
                </a:solidFill>
              </a:rPr>
              <a:pPr>
                <a:defRPr/>
              </a:pPr>
              <a:t>19/11/2021</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28C5ACF2-52F0-DB4D-91E0-B83A3307EAF0}"/>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AB08C3E8-9449-E446-8E2A-EB8E97A12492}"/>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8232104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46AFE4-68D0-8640-A69F-2798A55BF5C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9198D33D-8712-4844-B273-420228AD1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xmlns="" id="{838742EE-636C-1447-8020-71B9B1EAE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1BD04205-B0F2-FA4D-9B5F-680AEF500FCB}"/>
              </a:ext>
            </a:extLst>
          </p:cNvPr>
          <p:cNvSpPr>
            <a:spLocks noGrp="1"/>
          </p:cNvSpPr>
          <p:nvPr>
            <p:ph type="dt" sz="half" idx="10"/>
          </p:nvPr>
        </p:nvSpPr>
        <p:spPr/>
        <p:txBody>
          <a:bodyPr/>
          <a:lstStyle/>
          <a:p>
            <a:pPr>
              <a:defRPr/>
            </a:pPr>
            <a:fld id="{A1031836-D90A-2949-94D2-B7BF424ACEAC}" type="datetime1">
              <a:rPr lang="en-GB" smtClean="0">
                <a:solidFill>
                  <a:prstClr val="black">
                    <a:tint val="75000"/>
                  </a:prstClr>
                </a:solidFill>
              </a:rPr>
              <a:pPr>
                <a:def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B175B4F4-D88D-BE40-9532-44F27A9EE7E5}"/>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B7ECCC9-3144-BF4C-A02D-897520A1DC69}"/>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457522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7092C4-E371-0040-8DD5-601FF75397B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9DFB920E-D356-364C-B63C-B51B611B9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F7801A6-9154-7349-B93C-C02953626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5E3B06D7-4F76-5148-80EE-9F61739974D8}"/>
              </a:ext>
            </a:extLst>
          </p:cNvPr>
          <p:cNvSpPr>
            <a:spLocks noGrp="1"/>
          </p:cNvSpPr>
          <p:nvPr>
            <p:ph type="dt" sz="half" idx="10"/>
          </p:nvPr>
        </p:nvSpPr>
        <p:spPr/>
        <p:txBody>
          <a:bodyPr/>
          <a:lstStyle/>
          <a:p>
            <a:pPr>
              <a:defRPr/>
            </a:pPr>
            <a:fld id="{78B2C470-1EA8-DE4B-BB8B-85F751024834}" type="datetime1">
              <a:rPr lang="en-GB" smtClean="0">
                <a:solidFill>
                  <a:prstClr val="black">
                    <a:tint val="75000"/>
                  </a:prstClr>
                </a:solidFill>
              </a:rPr>
              <a:pPr>
                <a:defRPr/>
              </a:pPr>
              <a:t>19/11/2021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3B061B91-B105-CC49-9EA5-CA4F64D35D43}"/>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5E8B332C-77E5-AB4C-B7BB-D3E422FB8B46}"/>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93104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B4DADB-F9F8-B04D-92A1-DF15BD78094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6A4303B-8B97-A240-89EB-369A9C011C24}"/>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8400C563-45CB-5D47-BA85-1A1D1812C0C3}"/>
              </a:ext>
            </a:extLst>
          </p:cNvPr>
          <p:cNvSpPr>
            <a:spLocks noGrp="1"/>
          </p:cNvSpPr>
          <p:nvPr>
            <p:ph type="dt" sz="half" idx="10"/>
          </p:nvPr>
        </p:nvSpPr>
        <p:spPr/>
        <p:txBody>
          <a:bodyPr/>
          <a:lstStyle/>
          <a:p>
            <a:pPr>
              <a:defRPr/>
            </a:pPr>
            <a:fld id="{4477A6C7-4F79-244B-99D4-AE1023551E18}"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14F7DBD9-E904-E748-8989-3D7E0991735F}"/>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4C3C79D-F584-E445-88C0-B3FB45EDB379}"/>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450396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1F385D4-E501-9B44-BD35-A4CC838921A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4106BC0-A7D3-DC48-B877-DF797CAB1AA8}"/>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C987BF74-A892-C34C-99B1-FB67E17B9A1F}"/>
              </a:ext>
            </a:extLst>
          </p:cNvPr>
          <p:cNvSpPr>
            <a:spLocks noGrp="1"/>
          </p:cNvSpPr>
          <p:nvPr>
            <p:ph type="dt" sz="half" idx="10"/>
          </p:nvPr>
        </p:nvSpPr>
        <p:spPr/>
        <p:txBody>
          <a:bodyPr/>
          <a:lstStyle/>
          <a:p>
            <a:pPr>
              <a:defRPr/>
            </a:pPr>
            <a:fld id="{A50104EA-370B-614E-909C-D76909949CF6}"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3FE408FA-B724-2C4F-863B-090E2331F54D}"/>
              </a:ext>
            </a:extLst>
          </p:cNvPr>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5F6D30A9-58EE-4E47-8F07-73CD5DB1E133}"/>
              </a:ext>
            </a:extLst>
          </p:cNvPr>
          <p:cNvSpPr>
            <a:spLocks noGrp="1"/>
          </p:cNvSpPr>
          <p:nvPr>
            <p:ph type="sldNum" sz="quarter" idx="12"/>
          </p:nvPr>
        </p:nvSpPr>
        <p:spPr/>
        <p:txBody>
          <a:body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21604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35DBD20-C7D0-4727-84B3-5A234E954C12}" type="datetimeFigureOut">
              <a:rPr lang="ru-RU" smtClean="0"/>
              <a:pPr/>
              <a:t>19.11.2021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350111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BD20-C7D0-4727-84B3-5A234E954C12}" type="datetimeFigureOut">
              <a:rPr lang="ru-RU" smtClean="0"/>
              <a:pPr/>
              <a:t>19.11.2021</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AF8BF-C255-418F-8D4E-5C02FC8E953D}" type="slidenum">
              <a:rPr lang="ru-RU" smtClean="0"/>
              <a:pPr/>
              <a:t>‹#›</a:t>
            </a:fld>
            <a:endParaRPr lang="ru-RU"/>
          </a:p>
        </p:txBody>
      </p:sp>
    </p:spTree>
    <p:extLst>
      <p:ext uri="{BB962C8B-B14F-4D97-AF65-F5344CB8AC3E}">
        <p14:creationId xmlns:p14="http://schemas.microsoft.com/office/powerpoint/2010/main" xmlns="" val="135204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C8CCC7-FE98-584D-A822-5ADA3EEB696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830CC6F-9780-9241-93BA-E30008DB9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AB56D2C6-84C9-CB4E-9917-4C4E9F6CDF8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F4C62-2B37-3A49-BECD-3704A29FAB6E}"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FADC8A8-285F-A448-B746-40F078B7C81A}"/>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8EC96DD4-CFDD-B64C-B052-2288E70EC76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25824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8"/>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5"/>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5"/>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5"/>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143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C8CCC7-FE98-584D-A822-5ADA3EEB696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830CC6F-9780-9241-93BA-E30008DB9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AB56D2C6-84C9-CB4E-9917-4C4E9F6CDF8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F4C62-2B37-3A49-BECD-3704A29FAB6E}" type="datetime1">
              <a:rPr lang="en-GB" smtClean="0">
                <a:solidFill>
                  <a:prstClr val="black">
                    <a:tint val="75000"/>
                  </a:prstClr>
                </a:solidFill>
              </a: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FADC8A8-285F-A448-B746-40F078B7C81A}"/>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8EC96DD4-CFDD-B64C-B052-2288E70EC76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CECD7-E849-6249-8EBB-7396D38D0A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54991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AD459-321F-4EEE-B848-488A9D339EA2}"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29D90-A211-42CD-924F-A1B52EEACA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828207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65C6F-FD54-49B6-BE28-3BA066A8FB97}" type="datetimeFigureOut">
              <a:rPr lang="ru-RU" smtClean="0">
                <a:solidFill>
                  <a:prstClr val="black">
                    <a:tint val="75000"/>
                  </a:prstClr>
                </a:solidFill>
              </a:rPr>
              <a:pPr/>
              <a:t>19.11.2021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DA9D7-84A5-4DFE-9989-B60CD43F274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813264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447911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s-ES_trad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C8CCC7-FE98-584D-A822-5ADA3EEB6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830CC6F-9780-9241-93BA-E30008DB9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AB56D2C6-84C9-CB4E-9917-4C4E9F6CD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0F4C62-2B37-3A49-BECD-3704A29FAB6E}" type="datetime1">
              <a:rPr lang="en-GB" smtClean="0">
                <a:solidFill>
                  <a:prstClr val="black">
                    <a:tint val="75000"/>
                  </a:prstClr>
                </a:solidFill>
              </a:rPr>
              <a:pPr>
                <a:defRPr/>
              </a:pPr>
              <a:t>19/11/2021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FADC8A8-285F-A448-B746-40F078B7C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8EC96DD4-CFDD-B64C-B052-2288E70EC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2CECD7-E849-6249-8EBB-7396D38D0A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1561741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40.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diagramLayout" Target="../diagrams/layout2.xml"/><Relationship Id="rId7" Type="http://schemas.openxmlformats.org/officeDocument/2006/relationships/image" Target="../media/image25.png"/><Relationship Id="rId12" Type="http://schemas.microsoft.com/office/2007/relationships/hdphoto" Target="../media/hdphoto5.wdp"/><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diagramColors" Target="../diagrams/colors2.xml"/><Relationship Id="rId15" Type="http://schemas.microsoft.com/office/2007/relationships/diagramDrawing" Target="../diagrams/drawing2.xml"/><Relationship Id="rId10" Type="http://schemas.openxmlformats.org/officeDocument/2006/relationships/image" Target="../media/image26.png"/><Relationship Id="rId4" Type="http://schemas.openxmlformats.org/officeDocument/2006/relationships/diagramQuickStyle" Target="../diagrams/quickStyle2.xml"/><Relationship Id="rId9" Type="http://schemas.microsoft.com/office/2007/relationships/hdphoto" Target="../media/hdphoto4.wdp"/><Relationship Id="rId1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8" Type="http://schemas.microsoft.com/office/2007/relationships/hdphoto" Target="../media/hdphoto10.wdp"/><Relationship Id="rId13" Type="http://schemas.microsoft.com/office/2007/relationships/hdphoto" Target="../media/hdphoto12.wdp"/><Relationship Id="rId3" Type="http://schemas.microsoft.com/office/2007/relationships/hdphoto" Target="../media/hdphoto8.wdp"/><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9.wdp"/><Relationship Id="rId11" Type="http://schemas.microsoft.com/office/2007/relationships/hdphoto" Target="../media/hdphoto11.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1.xml"/><Relationship Id="rId5" Type="http://schemas.microsoft.com/office/2007/relationships/hdphoto" Target="../media/hdphoto14.wdp"/><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4.jpeg"/><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38" y="1091381"/>
            <a:ext cx="12212295" cy="3281888"/>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233743" y="1570348"/>
            <a:ext cx="9683931" cy="1569660"/>
          </a:xfrm>
          <a:prstGeom prst="rect">
            <a:avLst/>
          </a:prstGeom>
          <a:noFill/>
        </p:spPr>
        <p:txBody>
          <a:bodyPr wrap="square" rtlCol="0">
            <a:spAutoFit/>
          </a:bodyPr>
          <a:lstStyle/>
          <a:p>
            <a:pPr algn="ctr"/>
            <a:endParaRPr lang="ru-RU" sz="3200" b="1" dirty="0" smtClean="0">
              <a:solidFill>
                <a:schemeClr val="bg1"/>
              </a:solidFill>
              <a:latin typeface="Tahoma" pitchFamily="34" charset="0"/>
              <a:ea typeface="Tahoma" pitchFamily="34" charset="0"/>
              <a:cs typeface="Tahoma" pitchFamily="34" charset="0"/>
            </a:endParaRPr>
          </a:p>
          <a:p>
            <a:pPr algn="ctr"/>
            <a:r>
              <a:rPr lang="ru-RU" sz="3200" b="1" dirty="0">
                <a:solidFill>
                  <a:schemeClr val="bg1"/>
                </a:solidFill>
                <a:latin typeface="Tahoma" pitchFamily="34" charset="0"/>
                <a:ea typeface="Tahoma" pitchFamily="34" charset="0"/>
                <a:cs typeface="Tahoma" pitchFamily="34" charset="0"/>
              </a:rPr>
              <a:t>П</a:t>
            </a:r>
            <a:r>
              <a:rPr lang="ru-RU" sz="3200" b="1" dirty="0" smtClean="0">
                <a:solidFill>
                  <a:schemeClr val="bg1"/>
                </a:solidFill>
                <a:latin typeface="Tahoma" pitchFamily="34" charset="0"/>
                <a:ea typeface="Tahoma" pitchFamily="34" charset="0"/>
                <a:cs typeface="Tahoma" pitchFamily="34" charset="0"/>
              </a:rPr>
              <a:t>роведение </a:t>
            </a:r>
            <a:r>
              <a:rPr lang="ru-RU" sz="3200" b="1" dirty="0">
                <a:solidFill>
                  <a:schemeClr val="bg1"/>
                </a:solidFill>
                <a:latin typeface="Tahoma" pitchFamily="34" charset="0"/>
                <a:ea typeface="Tahoma" pitchFamily="34" charset="0"/>
                <a:cs typeface="Tahoma" pitchFamily="34" charset="0"/>
              </a:rPr>
              <a:t>внутреннего анализа коррупционных рисков</a:t>
            </a:r>
          </a:p>
        </p:txBody>
      </p:sp>
      <p:sp>
        <p:nvSpPr>
          <p:cNvPr id="6" name="TextBox 5"/>
          <p:cNvSpPr txBox="1"/>
          <p:nvPr/>
        </p:nvSpPr>
        <p:spPr>
          <a:xfrm>
            <a:off x="7438030" y="4817660"/>
            <a:ext cx="4258101" cy="1477328"/>
          </a:xfrm>
          <a:prstGeom prst="rect">
            <a:avLst/>
          </a:prstGeom>
          <a:noFill/>
        </p:spPr>
        <p:txBody>
          <a:bodyPr wrap="square" rtlCol="0">
            <a:spAutoFit/>
          </a:bodyPr>
          <a:lstStyle/>
          <a:p>
            <a:r>
              <a:rPr lang="kk-KZ" dirty="0" smtClean="0"/>
              <a:t>Парменова А. А.</a:t>
            </a:r>
          </a:p>
          <a:p>
            <a:r>
              <a:rPr lang="kk-KZ" dirty="0" smtClean="0"/>
              <a:t>Оперуполномоченный по особо важным делам Департамента стратегии и оперативного управления </a:t>
            </a:r>
          </a:p>
          <a:p>
            <a:r>
              <a:rPr lang="kk-KZ" dirty="0" smtClean="0"/>
              <a:t>Агентства по финансовому мониторингу</a:t>
            </a:r>
            <a:endParaRPr lang="ru-RU" dirty="0"/>
          </a:p>
        </p:txBody>
      </p:sp>
    </p:spTree>
    <p:extLst>
      <p:ext uri="{BB962C8B-B14F-4D97-AF65-F5344CB8AC3E}">
        <p14:creationId xmlns:p14="http://schemas.microsoft.com/office/powerpoint/2010/main" xmlns="" val="1463416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50626" y="1304359"/>
            <a:ext cx="10547357" cy="8929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a:spLocks noGrp="1"/>
          </p:cNvSpPr>
          <p:nvPr>
            <p:ph type="title"/>
          </p:nvPr>
        </p:nvSpPr>
        <p:spPr>
          <a:xfrm>
            <a:off x="683583" y="284085"/>
            <a:ext cx="10515600" cy="749572"/>
          </a:xfrm>
        </p:spPr>
        <p:txBody>
          <a:bodyPr>
            <a:normAutofit/>
          </a:bodyPr>
          <a:lstStyle/>
          <a:p>
            <a:r>
              <a:rPr lang="ru-RU" sz="2800" b="1" dirty="0" smtClean="0">
                <a:solidFill>
                  <a:schemeClr val="tx2"/>
                </a:solidFill>
                <a:latin typeface="Tahoma" pitchFamily="34" charset="0"/>
                <a:ea typeface="Tahoma" pitchFamily="34" charset="0"/>
                <a:cs typeface="Tahoma" pitchFamily="34" charset="0"/>
              </a:rPr>
              <a:t>ПОДГОТОВКА К АНАЛИЗУ</a:t>
            </a:r>
            <a:endParaRPr lang="ru-RU" sz="2800" b="1" dirty="0">
              <a:solidFill>
                <a:schemeClr val="tx2"/>
              </a:solidFill>
              <a:latin typeface="Tahoma" pitchFamily="34" charset="0"/>
              <a:ea typeface="Tahoma" pitchFamily="34" charset="0"/>
              <a:cs typeface="Tahoma" pitchFamily="34" charset="0"/>
            </a:endParaRPr>
          </a:p>
        </p:txBody>
      </p:sp>
      <p:sp>
        <p:nvSpPr>
          <p:cNvPr id="8" name="Прямоугольник 7"/>
          <p:cNvSpPr/>
          <p:nvPr/>
        </p:nvSpPr>
        <p:spPr>
          <a:xfrm>
            <a:off x="764275" y="1331653"/>
            <a:ext cx="10547357" cy="347235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23332" y="1631517"/>
            <a:ext cx="10547357" cy="523511"/>
          </a:xfrm>
          <a:prstGeom prst="rect">
            <a:avLst/>
          </a:prstGeom>
        </p:spPr>
        <p:txBody>
          <a:bodyPr wrap="square">
            <a:spAutoFit/>
          </a:bodyPr>
          <a:lstStyle/>
          <a:p>
            <a:pPr algn="ctr"/>
            <a:r>
              <a:rPr lang="ru-RU" sz="2800" b="1" dirty="0" smtClean="0">
                <a:solidFill>
                  <a:schemeClr val="bg1"/>
                </a:solidFill>
                <a:latin typeface="Tahoma" pitchFamily="34" charset="0"/>
                <a:ea typeface="Tahoma" pitchFamily="34" charset="0"/>
                <a:cs typeface="Tahoma" pitchFamily="34" charset="0"/>
              </a:rPr>
              <a:t>УПОЛНОМОЧЕННОЕ ЛИЦО</a:t>
            </a:r>
            <a:endParaRPr lang="ru-RU" sz="2800" b="1" dirty="0">
              <a:solidFill>
                <a:schemeClr val="bg1"/>
              </a:solidFill>
              <a:latin typeface="Tahoma" pitchFamily="34" charset="0"/>
              <a:ea typeface="Tahoma" pitchFamily="34" charset="0"/>
              <a:cs typeface="Tahoma" pitchFamily="34" charset="0"/>
            </a:endParaRPr>
          </a:p>
        </p:txBody>
      </p:sp>
      <p:sp>
        <p:nvSpPr>
          <p:cNvPr id="11" name="Прямоугольник 10"/>
          <p:cNvSpPr/>
          <p:nvPr/>
        </p:nvSpPr>
        <p:spPr>
          <a:xfrm>
            <a:off x="1002589" y="3139962"/>
            <a:ext cx="5074915" cy="461665"/>
          </a:xfrm>
          <a:prstGeom prst="rect">
            <a:avLst/>
          </a:prstGeom>
        </p:spPr>
        <p:txBody>
          <a:bodyPr wrap="square">
            <a:spAutoFit/>
          </a:bodyPr>
          <a:lstStyle/>
          <a:p>
            <a:endParaRPr lang="ru-RU" sz="2400" dirty="0">
              <a:solidFill>
                <a:srgbClr val="C64E70"/>
              </a:solidFill>
              <a:latin typeface="Tahoma" pitchFamily="34" charset="0"/>
              <a:ea typeface="Tahoma" pitchFamily="34" charset="0"/>
              <a:cs typeface="Tahoma" pitchFamily="34" charset="0"/>
            </a:endParaRPr>
          </a:p>
        </p:txBody>
      </p:sp>
      <p:sp>
        <p:nvSpPr>
          <p:cNvPr id="14" name="Прямоугольник 13"/>
          <p:cNvSpPr/>
          <p:nvPr/>
        </p:nvSpPr>
        <p:spPr>
          <a:xfrm>
            <a:off x="752674" y="2522894"/>
            <a:ext cx="10577015" cy="1847686"/>
          </a:xfrm>
          <a:prstGeom prst="rect">
            <a:avLst/>
          </a:prstGeom>
        </p:spPr>
        <p:txBody>
          <a:bodyPr wrap="square">
            <a:spAutoFit/>
          </a:bodyPr>
          <a:lstStyle/>
          <a:p>
            <a:r>
              <a:rPr lang="ru-RU" sz="2000" b="1" dirty="0" smtClean="0">
                <a:solidFill>
                  <a:schemeClr val="tx2"/>
                </a:solidFill>
                <a:latin typeface="Tahoma" pitchFamily="34" charset="0"/>
                <a:ea typeface="Tahoma" pitchFamily="34" charset="0"/>
                <a:cs typeface="Tahoma" pitchFamily="34" charset="0"/>
              </a:rPr>
              <a:t>рекомендуется:</a:t>
            </a:r>
          </a:p>
          <a:p>
            <a:r>
              <a:rPr lang="ru-RU" sz="2000" b="1" dirty="0" smtClean="0">
                <a:solidFill>
                  <a:schemeClr val="tx2"/>
                </a:solidFill>
                <a:latin typeface="Tahoma" pitchFamily="34" charset="0"/>
                <a:ea typeface="Tahoma" pitchFamily="34" charset="0"/>
                <a:cs typeface="Tahoma" pitchFamily="34" charset="0"/>
              </a:rPr>
              <a:t>в </a:t>
            </a:r>
            <a:r>
              <a:rPr lang="ru-RU" sz="2000" b="1" dirty="0">
                <a:solidFill>
                  <a:schemeClr val="tx2"/>
                </a:solidFill>
                <a:latin typeface="Tahoma" pitchFamily="34" charset="0"/>
                <a:ea typeface="Tahoma" pitchFamily="34" charset="0"/>
                <a:cs typeface="Tahoma" pitchFamily="34" charset="0"/>
              </a:rPr>
              <a:t>госорганах </a:t>
            </a:r>
            <a:r>
              <a:rPr lang="ru-RU" sz="2000" dirty="0">
                <a:solidFill>
                  <a:schemeClr val="tx2"/>
                </a:solidFill>
                <a:latin typeface="Tahoma" pitchFamily="34" charset="0"/>
                <a:ea typeface="Tahoma" pitchFamily="34" charset="0"/>
                <a:cs typeface="Tahoma" pitchFamily="34" charset="0"/>
              </a:rPr>
              <a:t>- служащие или подразделения, не реализующие функции организационно-управленческой деятельности и находящихся в непосредственном подчинении руководителя </a:t>
            </a:r>
            <a:r>
              <a:rPr lang="ru-RU" sz="2000" dirty="0" smtClean="0">
                <a:solidFill>
                  <a:schemeClr val="tx2"/>
                </a:solidFill>
                <a:latin typeface="Tahoma" pitchFamily="34" charset="0"/>
                <a:ea typeface="Tahoma" pitchFamily="34" charset="0"/>
                <a:cs typeface="Tahoma" pitchFamily="34" charset="0"/>
              </a:rPr>
              <a:t>госоргана</a:t>
            </a:r>
          </a:p>
          <a:p>
            <a:endParaRPr lang="ru-RU" sz="1400" dirty="0" smtClean="0">
              <a:solidFill>
                <a:schemeClr val="tx2"/>
              </a:solidFill>
              <a:latin typeface="Tahoma" pitchFamily="34" charset="0"/>
              <a:ea typeface="Tahoma" pitchFamily="34" charset="0"/>
              <a:cs typeface="Tahoma" pitchFamily="34" charset="0"/>
            </a:endParaRPr>
          </a:p>
          <a:p>
            <a:r>
              <a:rPr lang="ru-RU" sz="2000" b="1" dirty="0" smtClean="0">
                <a:solidFill>
                  <a:schemeClr val="tx2"/>
                </a:solidFill>
                <a:latin typeface="Tahoma" pitchFamily="34" charset="0"/>
                <a:ea typeface="Tahoma" pitchFamily="34" charset="0"/>
                <a:cs typeface="Tahoma" pitchFamily="34" charset="0"/>
              </a:rPr>
              <a:t>в </a:t>
            </a:r>
            <a:r>
              <a:rPr lang="ru-RU" sz="2000" b="1" dirty="0">
                <a:solidFill>
                  <a:schemeClr val="tx2"/>
                </a:solidFill>
                <a:latin typeface="Tahoma" pitchFamily="34" charset="0"/>
                <a:ea typeface="Tahoma" pitchFamily="34" charset="0"/>
                <a:cs typeface="Tahoma" pitchFamily="34" charset="0"/>
              </a:rPr>
              <a:t>субъектах </a:t>
            </a:r>
            <a:r>
              <a:rPr lang="ru-RU" sz="2000" b="1" dirty="0" err="1">
                <a:solidFill>
                  <a:schemeClr val="tx2"/>
                </a:solidFill>
                <a:latin typeface="Tahoma" pitchFamily="34" charset="0"/>
                <a:ea typeface="Tahoma" pitchFamily="34" charset="0"/>
                <a:cs typeface="Tahoma" pitchFamily="34" charset="0"/>
              </a:rPr>
              <a:t>квазигоссектора</a:t>
            </a:r>
            <a:r>
              <a:rPr lang="ru-RU" sz="2000" b="1" dirty="0">
                <a:solidFill>
                  <a:schemeClr val="tx2"/>
                </a:solidFill>
                <a:latin typeface="Tahoma" pitchFamily="34" charset="0"/>
                <a:ea typeface="Tahoma" pitchFamily="34" charset="0"/>
                <a:cs typeface="Tahoma" pitchFamily="34" charset="0"/>
              </a:rPr>
              <a:t> </a:t>
            </a:r>
            <a:r>
              <a:rPr lang="ru-RU" sz="2000" dirty="0" smtClean="0">
                <a:solidFill>
                  <a:schemeClr val="tx2"/>
                </a:solidFill>
                <a:latin typeface="Tahoma" pitchFamily="34" charset="0"/>
                <a:ea typeface="Tahoma" pitchFamily="34" charset="0"/>
                <a:cs typeface="Tahoma" pitchFamily="34" charset="0"/>
              </a:rPr>
              <a:t>– </a:t>
            </a:r>
            <a:r>
              <a:rPr lang="ru-RU" sz="2000" dirty="0">
                <a:solidFill>
                  <a:schemeClr val="tx2"/>
                </a:solidFill>
                <a:latin typeface="Tahoma" pitchFamily="34" charset="0"/>
                <a:ea typeface="Tahoma" pitchFamily="34" charset="0"/>
                <a:cs typeface="Tahoma" pitchFamily="34" charset="0"/>
              </a:rPr>
              <a:t>работники антикоррупционных </a:t>
            </a:r>
            <a:r>
              <a:rPr lang="ru-RU" sz="2000" dirty="0" err="1" smtClean="0">
                <a:solidFill>
                  <a:schemeClr val="tx2"/>
                </a:solidFill>
                <a:latin typeface="Tahoma" pitchFamily="34" charset="0"/>
                <a:ea typeface="Tahoma" pitchFamily="34" charset="0"/>
                <a:cs typeface="Tahoma" pitchFamily="34" charset="0"/>
              </a:rPr>
              <a:t>комплаенс</a:t>
            </a:r>
            <a:r>
              <a:rPr lang="ru-RU" sz="2000" dirty="0" smtClean="0">
                <a:solidFill>
                  <a:schemeClr val="tx2"/>
                </a:solidFill>
                <a:latin typeface="Tahoma" pitchFamily="34" charset="0"/>
                <a:ea typeface="Tahoma" pitchFamily="34" charset="0"/>
                <a:cs typeface="Tahoma" pitchFamily="34" charset="0"/>
              </a:rPr>
              <a:t>-служб</a:t>
            </a:r>
            <a:endParaRPr lang="ru-RU" sz="200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68938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83583" y="284085"/>
            <a:ext cx="10515600" cy="749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solidFill>
                  <a:schemeClr val="tx2"/>
                </a:solidFill>
                <a:latin typeface="Tahoma" pitchFamily="34" charset="0"/>
                <a:ea typeface="Tahoma" pitchFamily="34" charset="0"/>
                <a:cs typeface="Tahoma" pitchFamily="34" charset="0"/>
              </a:rPr>
              <a:t>ПОДГОТОВКА К АНАЛИЗУ</a:t>
            </a:r>
            <a:endParaRPr lang="ru-RU" sz="2800" b="1" dirty="0">
              <a:solidFill>
                <a:schemeClr val="tx2"/>
              </a:solidFill>
              <a:latin typeface="Tahoma" pitchFamily="34" charset="0"/>
              <a:ea typeface="Tahoma" pitchFamily="34" charset="0"/>
              <a:cs typeface="Tahoma" pitchFamily="34" charset="0"/>
            </a:endParaRPr>
          </a:p>
        </p:txBody>
      </p:sp>
      <p:pic>
        <p:nvPicPr>
          <p:cNvPr id="2050" name="Picture 2" descr="C:\Users\janb8\Desktop\11.png"/>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t="40928" b="27421"/>
          <a:stretch/>
        </p:blipFill>
        <p:spPr bwMode="auto">
          <a:xfrm>
            <a:off x="443889" y="1493823"/>
            <a:ext cx="11461071" cy="60477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648074" y="1001793"/>
            <a:ext cx="11052699" cy="830997"/>
          </a:xfrm>
          <a:prstGeom prst="rect">
            <a:avLst/>
          </a:prstGeom>
        </p:spPr>
        <p:txBody>
          <a:bodyPr wrap="square">
            <a:spAutoFit/>
          </a:bodyPr>
          <a:lstStyle/>
          <a:p>
            <a:r>
              <a:rPr lang="ru-RU" sz="2400" dirty="0">
                <a:solidFill>
                  <a:schemeClr val="tx2"/>
                </a:solidFill>
                <a:latin typeface="Tahoma" pitchFamily="34" charset="0"/>
                <a:ea typeface="Tahoma" pitchFamily="34" charset="0"/>
                <a:cs typeface="Tahoma" pitchFamily="34" charset="0"/>
              </a:rPr>
              <a:t>В зависимости от количества реализуемых функций и штатной численности для проведения анализа </a:t>
            </a:r>
            <a:r>
              <a:rPr lang="ru-RU" sz="2400" dirty="0" smtClean="0">
                <a:solidFill>
                  <a:schemeClr val="tx2"/>
                </a:solidFill>
                <a:latin typeface="Tahoma" pitchFamily="34" charset="0"/>
                <a:ea typeface="Tahoma" pitchFamily="34" charset="0"/>
                <a:cs typeface="Tahoma" pitchFamily="34" charset="0"/>
              </a:rPr>
              <a:t>формируется </a:t>
            </a:r>
            <a:r>
              <a:rPr lang="ru-RU" sz="2400" dirty="0">
                <a:solidFill>
                  <a:schemeClr val="tx2"/>
                </a:solidFill>
                <a:latin typeface="Tahoma" pitchFamily="34" charset="0"/>
                <a:ea typeface="Tahoma" pitchFamily="34" charset="0"/>
                <a:cs typeface="Tahoma" pitchFamily="34" charset="0"/>
              </a:rPr>
              <a:t>рабочая группа</a:t>
            </a:r>
          </a:p>
        </p:txBody>
      </p:sp>
      <p:sp>
        <p:nvSpPr>
          <p:cNvPr id="8" name="Прямоугольник 7"/>
          <p:cNvSpPr/>
          <p:nvPr/>
        </p:nvSpPr>
        <p:spPr>
          <a:xfrm>
            <a:off x="683583" y="2438512"/>
            <a:ext cx="10294329" cy="3046988"/>
          </a:xfrm>
          <a:prstGeom prst="rect">
            <a:avLst/>
          </a:prstGeom>
        </p:spPr>
        <p:txBody>
          <a:bodyPr wrap="square">
            <a:spAutoFit/>
          </a:bodyPr>
          <a:lstStyle/>
          <a:p>
            <a:pPr lvl="0"/>
            <a:r>
              <a:rPr lang="ru-RU" sz="2400" b="1" dirty="0">
                <a:solidFill>
                  <a:srgbClr val="44546A"/>
                </a:solidFill>
                <a:latin typeface="Arial" panose="020B0604020202020204" pitchFamily="34" charset="0"/>
                <a:ea typeface="Tahoma" pitchFamily="34" charset="0"/>
                <a:cs typeface="Arial" panose="020B0604020202020204" pitchFamily="34" charset="0"/>
              </a:rPr>
              <a:t>Рабочая группа:</a:t>
            </a:r>
          </a:p>
          <a:p>
            <a:pPr marL="342900" indent="-342900">
              <a:buFont typeface="Wingdings" panose="05000000000000000000" pitchFamily="2" charset="2"/>
              <a:buChar char="§"/>
            </a:pPr>
            <a:r>
              <a:rPr lang="ru-RU" sz="2000" b="1" dirty="0" smtClean="0">
                <a:solidFill>
                  <a:schemeClr val="tx2"/>
                </a:solidFill>
                <a:latin typeface="Arial" panose="020B0604020202020204" pitchFamily="34" charset="0"/>
                <a:ea typeface="Tahoma" pitchFamily="34" charset="0"/>
                <a:cs typeface="Arial" panose="020B0604020202020204" pitchFamily="34" charset="0"/>
              </a:rPr>
              <a:t>руководитель группы</a:t>
            </a:r>
          </a:p>
          <a:p>
            <a:pPr marL="342900" indent="-342900">
              <a:buFont typeface="Wingdings" panose="05000000000000000000" pitchFamily="2" charset="2"/>
              <a:buChar char="§"/>
            </a:pPr>
            <a:r>
              <a:rPr lang="ru-RU" dirty="0" smtClean="0">
                <a:solidFill>
                  <a:schemeClr val="tx2"/>
                </a:solidFill>
                <a:latin typeface="Arial" panose="020B0604020202020204" pitchFamily="34" charset="0"/>
                <a:ea typeface="Tahoma" pitchFamily="34" charset="0"/>
                <a:cs typeface="Arial" panose="020B0604020202020204" pitchFamily="34" charset="0"/>
              </a:rPr>
              <a:t>представитель </a:t>
            </a:r>
            <a:r>
              <a:rPr lang="ru-RU" dirty="0" err="1" smtClean="0">
                <a:solidFill>
                  <a:schemeClr val="tx2"/>
                </a:solidFill>
                <a:latin typeface="Arial" panose="020B0604020202020204" pitchFamily="34" charset="0"/>
                <a:ea typeface="Tahoma" pitchFamily="34" charset="0"/>
                <a:cs typeface="Arial" panose="020B0604020202020204" pitchFamily="34" charset="0"/>
              </a:rPr>
              <a:t>комплаенс-службы</a:t>
            </a:r>
            <a:endParaRPr lang="ru-RU" dirty="0" smtClean="0">
              <a:solidFill>
                <a:schemeClr val="tx2"/>
              </a:solidFill>
              <a:latin typeface="Arial" panose="020B0604020202020204" pitchFamily="34" charset="0"/>
              <a:ea typeface="Tahoma" pitchFamily="34" charset="0"/>
              <a:cs typeface="Arial" panose="020B0604020202020204" pitchFamily="34" charset="0"/>
            </a:endParaRPr>
          </a:p>
          <a:p>
            <a:pPr marL="342900" indent="-342900">
              <a:buFont typeface="Wingdings" panose="05000000000000000000" pitchFamily="2" charset="2"/>
              <a:buChar char="§"/>
            </a:pPr>
            <a:r>
              <a:rPr lang="ru-RU" sz="2000" b="1" dirty="0" smtClean="0">
                <a:solidFill>
                  <a:schemeClr val="tx2"/>
                </a:solidFill>
                <a:latin typeface="Arial" panose="020B0604020202020204" pitchFamily="34" charset="0"/>
                <a:ea typeface="Tahoma" pitchFamily="34" charset="0"/>
                <a:cs typeface="Arial" panose="020B0604020202020204" pitchFamily="34" charset="0"/>
              </a:rPr>
              <a:t>работники </a:t>
            </a:r>
            <a:r>
              <a:rPr lang="ru-RU" sz="2000" b="1" dirty="0">
                <a:solidFill>
                  <a:schemeClr val="tx2"/>
                </a:solidFill>
                <a:latin typeface="Arial" panose="020B0604020202020204" pitchFamily="34" charset="0"/>
                <a:ea typeface="Tahoma" pitchFamily="34" charset="0"/>
                <a:cs typeface="Arial" panose="020B0604020202020204" pitchFamily="34" charset="0"/>
              </a:rPr>
              <a:t>структурных подразделений </a:t>
            </a:r>
            <a:r>
              <a:rPr lang="en-US" sz="2000" b="1" dirty="0" smtClean="0">
                <a:solidFill>
                  <a:schemeClr val="tx2"/>
                </a:solidFill>
                <a:latin typeface="Arial" panose="020B0604020202020204" pitchFamily="34" charset="0"/>
                <a:ea typeface="Tahoma" pitchFamily="34" charset="0"/>
                <a:cs typeface="Arial" panose="020B0604020202020204" pitchFamily="34" charset="0"/>
              </a:rPr>
              <a:t/>
            </a:r>
            <a:br>
              <a:rPr lang="en-US" sz="2000" b="1" dirty="0" smtClean="0">
                <a:solidFill>
                  <a:schemeClr val="tx2"/>
                </a:solidFill>
                <a:latin typeface="Arial" panose="020B0604020202020204" pitchFamily="34" charset="0"/>
                <a:ea typeface="Tahoma" pitchFamily="34" charset="0"/>
                <a:cs typeface="Arial" panose="020B0604020202020204" pitchFamily="34" charset="0"/>
              </a:rPr>
            </a:br>
            <a:r>
              <a:rPr lang="ru-RU" dirty="0" smtClean="0">
                <a:solidFill>
                  <a:schemeClr val="tx2"/>
                </a:solidFill>
                <a:latin typeface="Arial" panose="020B0604020202020204" pitchFamily="34" charset="0"/>
                <a:ea typeface="Tahoma" pitchFamily="34" charset="0"/>
                <a:cs typeface="Arial" panose="020B0604020202020204" pitchFamily="34" charset="0"/>
              </a:rPr>
              <a:t>наиболее </a:t>
            </a:r>
            <a:r>
              <a:rPr lang="ru-RU" dirty="0">
                <a:solidFill>
                  <a:schemeClr val="tx2"/>
                </a:solidFill>
                <a:latin typeface="Arial" panose="020B0604020202020204" pitchFamily="34" charset="0"/>
                <a:ea typeface="Tahoma" pitchFamily="34" charset="0"/>
                <a:cs typeface="Arial" panose="020B0604020202020204" pitchFamily="34" charset="0"/>
              </a:rPr>
              <a:t>опытные в применении отраслевого законодательства, реализации </a:t>
            </a:r>
            <a:r>
              <a:rPr lang="ru-RU" dirty="0" smtClean="0">
                <a:solidFill>
                  <a:schemeClr val="tx2"/>
                </a:solidFill>
                <a:latin typeface="Arial" panose="020B0604020202020204" pitchFamily="34" charset="0"/>
                <a:ea typeface="Tahoma" pitchFamily="34" charset="0"/>
                <a:cs typeface="Arial" panose="020B0604020202020204" pitchFamily="34" charset="0"/>
              </a:rPr>
              <a:t>организационно-управленческих функций</a:t>
            </a:r>
          </a:p>
          <a:p>
            <a:pPr marL="342900" indent="-342900">
              <a:buFont typeface="Wingdings" panose="05000000000000000000" pitchFamily="2" charset="2"/>
              <a:buChar char="§"/>
            </a:pPr>
            <a:r>
              <a:rPr lang="ru-RU" sz="2000" b="1" dirty="0" smtClean="0">
                <a:solidFill>
                  <a:schemeClr val="tx2"/>
                </a:solidFill>
                <a:latin typeface="Arial" panose="020B0604020202020204" pitchFamily="34" charset="0"/>
                <a:ea typeface="Tahoma" pitchFamily="34" charset="0"/>
                <a:cs typeface="Arial" panose="020B0604020202020204" pitchFamily="34" charset="0"/>
              </a:rPr>
              <a:t>представители </a:t>
            </a:r>
            <a:r>
              <a:rPr lang="ru-RU" sz="2000" b="1" dirty="0">
                <a:solidFill>
                  <a:schemeClr val="tx2"/>
                </a:solidFill>
                <a:latin typeface="Arial" panose="020B0604020202020204" pitchFamily="34" charset="0"/>
                <a:ea typeface="Tahoma" pitchFamily="34" charset="0"/>
                <a:cs typeface="Arial" panose="020B0604020202020204" pitchFamily="34" charset="0"/>
              </a:rPr>
              <a:t>общественности </a:t>
            </a:r>
            <a:r>
              <a:rPr lang="en-US" sz="2000" dirty="0" smtClean="0">
                <a:solidFill>
                  <a:schemeClr val="tx2"/>
                </a:solidFill>
                <a:latin typeface="Arial" panose="020B0604020202020204" pitchFamily="34" charset="0"/>
                <a:ea typeface="Tahoma" pitchFamily="34" charset="0"/>
                <a:cs typeface="Arial" panose="020B0604020202020204" pitchFamily="34" charset="0"/>
              </a:rPr>
              <a:t/>
            </a:r>
            <a:br>
              <a:rPr lang="en-US" sz="2000" dirty="0" smtClean="0">
                <a:solidFill>
                  <a:schemeClr val="tx2"/>
                </a:solidFill>
                <a:latin typeface="Arial" panose="020B0604020202020204" pitchFamily="34" charset="0"/>
                <a:ea typeface="Tahoma" pitchFamily="34" charset="0"/>
                <a:cs typeface="Arial" panose="020B0604020202020204" pitchFamily="34" charset="0"/>
              </a:rPr>
            </a:br>
            <a:r>
              <a:rPr lang="ru-RU" dirty="0" smtClean="0">
                <a:solidFill>
                  <a:schemeClr val="tx2"/>
                </a:solidFill>
                <a:latin typeface="Arial" panose="020B0604020202020204" pitchFamily="34" charset="0"/>
                <a:ea typeface="Tahoma" pitchFamily="34" charset="0"/>
                <a:cs typeface="Arial" panose="020B0604020202020204" pitchFamily="34" charset="0"/>
              </a:rPr>
              <a:t>внешние </a:t>
            </a:r>
            <a:r>
              <a:rPr lang="ru-RU" dirty="0">
                <a:solidFill>
                  <a:schemeClr val="tx2"/>
                </a:solidFill>
                <a:latin typeface="Arial" panose="020B0604020202020204" pitchFamily="34" charset="0"/>
                <a:ea typeface="Tahoma" pitchFamily="34" charset="0"/>
                <a:cs typeface="Arial" panose="020B0604020202020204" pitchFamily="34" charset="0"/>
              </a:rPr>
              <a:t>эксперты, научное сообщество, </a:t>
            </a:r>
            <a:r>
              <a:rPr lang="ru-RU" dirty="0" err="1" smtClean="0">
                <a:solidFill>
                  <a:schemeClr val="tx2"/>
                </a:solidFill>
                <a:latin typeface="Arial" panose="020B0604020202020204" pitchFamily="34" charset="0"/>
                <a:ea typeface="Tahoma" pitchFamily="34" charset="0"/>
                <a:cs typeface="Arial" panose="020B0604020202020204" pitchFamily="34" charset="0"/>
              </a:rPr>
              <a:t>услугополучатели</a:t>
            </a:r>
            <a:r>
              <a:rPr lang="ru-RU" dirty="0" smtClean="0">
                <a:solidFill>
                  <a:schemeClr val="tx2"/>
                </a:solidFill>
                <a:latin typeface="Arial" panose="020B0604020202020204" pitchFamily="34" charset="0"/>
                <a:ea typeface="Tahoma" pitchFamily="34" charset="0"/>
                <a:cs typeface="Arial" panose="020B0604020202020204" pitchFamily="34" charset="0"/>
              </a:rPr>
              <a:t>, некоммерческие </a:t>
            </a:r>
            <a:r>
              <a:rPr lang="ru-RU" dirty="0">
                <a:solidFill>
                  <a:schemeClr val="tx2"/>
                </a:solidFill>
                <a:latin typeface="Arial" panose="020B0604020202020204" pitchFamily="34" charset="0"/>
                <a:ea typeface="Tahoma" pitchFamily="34" charset="0"/>
                <a:cs typeface="Arial" panose="020B0604020202020204" pitchFamily="34" charset="0"/>
              </a:rPr>
              <a:t>организации, бизнес-сообщества, члены общественных советов, представители проектных офисов </a:t>
            </a:r>
            <a:r>
              <a:rPr lang="ru-RU" dirty="0">
                <a:solidFill>
                  <a:schemeClr val="tx2"/>
                </a:solidFill>
                <a:latin typeface="Tahoma" pitchFamily="34" charset="0"/>
                <a:ea typeface="Tahoma" pitchFamily="34" charset="0"/>
                <a:cs typeface="Tahoma" pitchFamily="34" charset="0"/>
              </a:rPr>
              <a:t>«</a:t>
            </a:r>
            <a:r>
              <a:rPr lang="ru-RU" dirty="0" err="1">
                <a:solidFill>
                  <a:schemeClr val="tx2"/>
                </a:solidFill>
                <a:latin typeface="Tahoma" pitchFamily="34" charset="0"/>
                <a:ea typeface="Tahoma" pitchFamily="34" charset="0"/>
                <a:cs typeface="Tahoma" pitchFamily="34" charset="0"/>
              </a:rPr>
              <a:t>Адалдық</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алаңы</a:t>
            </a:r>
            <a:r>
              <a:rPr lang="ru-RU" dirty="0">
                <a:solidFill>
                  <a:schemeClr val="tx2"/>
                </a:solidFill>
                <a:latin typeface="Tahoma" pitchFamily="34" charset="0"/>
                <a:ea typeface="Tahoma" pitchFamily="34" charset="0"/>
                <a:cs typeface="Tahoma" pitchFamily="34" charset="0"/>
              </a:rPr>
              <a:t>» и др</a:t>
            </a:r>
            <a:r>
              <a:rPr lang="ru-RU" dirty="0" smtClean="0">
                <a:solidFill>
                  <a:schemeClr val="tx2"/>
                </a:solidFill>
                <a:latin typeface="Tahoma" pitchFamily="34" charset="0"/>
                <a:ea typeface="Tahoma" pitchFamily="34" charset="0"/>
                <a:cs typeface="Tahoma" pitchFamily="34" charset="0"/>
              </a:rPr>
              <a:t>.</a:t>
            </a:r>
            <a:endParaRPr lang="ru-RU"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99432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80246" y="1457608"/>
            <a:ext cx="4997512" cy="11769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Прямоугольник 5"/>
          <p:cNvSpPr/>
          <p:nvPr/>
        </p:nvSpPr>
        <p:spPr>
          <a:xfrm>
            <a:off x="366304" y="3058509"/>
            <a:ext cx="10968635" cy="3545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rgbClr val="44546A"/>
                </a:solidFill>
              </a:rPr>
              <a:t>В </a:t>
            </a:r>
            <a:r>
              <a:rPr lang="ru-RU" dirty="0">
                <a:solidFill>
                  <a:srgbClr val="44546A"/>
                </a:solidFill>
              </a:rPr>
              <a:t>целях соблюдения сроков рекомендуется разработать План </a:t>
            </a:r>
            <a:r>
              <a:rPr lang="ru-RU" dirty="0" smtClean="0">
                <a:solidFill>
                  <a:srgbClr val="44546A"/>
                </a:solidFill>
              </a:rPr>
              <a:t>работ</a:t>
            </a:r>
          </a:p>
          <a:p>
            <a:endParaRPr lang="ru-RU" dirty="0">
              <a:solidFill>
                <a:prstClr val="white"/>
              </a:solidFill>
            </a:endParaRPr>
          </a:p>
        </p:txBody>
      </p:sp>
      <p:sp>
        <p:nvSpPr>
          <p:cNvPr id="4" name="Заголовок 1"/>
          <p:cNvSpPr txBox="1">
            <a:spLocks/>
          </p:cNvSpPr>
          <p:nvPr/>
        </p:nvSpPr>
        <p:spPr>
          <a:xfrm>
            <a:off x="683583" y="284085"/>
            <a:ext cx="10515600" cy="749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solidFill>
                  <a:srgbClr val="44546A"/>
                </a:solidFill>
                <a:latin typeface="Tahoma" pitchFamily="34" charset="0"/>
                <a:ea typeface="Tahoma" pitchFamily="34" charset="0"/>
                <a:cs typeface="Tahoma" pitchFamily="34" charset="0"/>
              </a:rPr>
              <a:t>ПОДГОТОВКА К АНАЛИЗУ</a:t>
            </a:r>
            <a:endParaRPr lang="ru-RU" sz="2800" b="1" dirty="0">
              <a:solidFill>
                <a:srgbClr val="44546A"/>
              </a:solidFill>
              <a:latin typeface="Tahoma" pitchFamily="34" charset="0"/>
              <a:ea typeface="Tahoma" pitchFamily="34" charset="0"/>
              <a:cs typeface="Tahoma" pitchFamily="34" charset="0"/>
            </a:endParaRPr>
          </a:p>
        </p:txBody>
      </p:sp>
      <p:graphicFrame>
        <p:nvGraphicFramePr>
          <p:cNvPr id="2" name="Таблица 1"/>
          <p:cNvGraphicFramePr>
            <a:graphicFrameLocks noGrp="1"/>
          </p:cNvGraphicFramePr>
          <p:nvPr>
            <p:extLst/>
          </p:nvPr>
        </p:nvGraphicFramePr>
        <p:xfrm>
          <a:off x="380246" y="3530349"/>
          <a:ext cx="10954693" cy="3073884"/>
        </p:xfrm>
        <a:graphic>
          <a:graphicData uri="http://schemas.openxmlformats.org/drawingml/2006/table">
            <a:tbl>
              <a:tblPr firstRow="1" firstCol="1" bandRow="1"/>
              <a:tblGrid>
                <a:gridCol w="1119867">
                  <a:extLst>
                    <a:ext uri="{9D8B030D-6E8A-4147-A177-3AD203B41FA5}">
                      <a16:colId xmlns:a16="http://schemas.microsoft.com/office/drawing/2014/main" xmlns="" val="20000"/>
                    </a:ext>
                  </a:extLst>
                </a:gridCol>
                <a:gridCol w="4658556">
                  <a:extLst>
                    <a:ext uri="{9D8B030D-6E8A-4147-A177-3AD203B41FA5}">
                      <a16:colId xmlns:a16="http://schemas.microsoft.com/office/drawing/2014/main" xmlns="" val="20001"/>
                    </a:ext>
                  </a:extLst>
                </a:gridCol>
                <a:gridCol w="1921229">
                  <a:extLst>
                    <a:ext uri="{9D8B030D-6E8A-4147-A177-3AD203B41FA5}">
                      <a16:colId xmlns:a16="http://schemas.microsoft.com/office/drawing/2014/main" xmlns="" val="20002"/>
                    </a:ext>
                  </a:extLst>
                </a:gridCol>
                <a:gridCol w="3255041">
                  <a:extLst>
                    <a:ext uri="{9D8B030D-6E8A-4147-A177-3AD203B41FA5}">
                      <a16:colId xmlns:a16="http://schemas.microsoft.com/office/drawing/2014/main" xmlns="" val="20003"/>
                    </a:ext>
                  </a:extLst>
                </a:gridCol>
              </a:tblGrid>
              <a:tr h="361079">
                <a:tc>
                  <a:txBody>
                    <a:bodyPr/>
                    <a:lstStyle/>
                    <a:p>
                      <a:pPr algn="ctr">
                        <a:spcAft>
                          <a:spcPts val="0"/>
                        </a:spcAft>
                      </a:pPr>
                      <a:r>
                        <a:rPr lang="ru-RU" sz="1600" dirty="0">
                          <a:solidFill>
                            <a:schemeClr val="bg1"/>
                          </a:solidFill>
                          <a:effectLst/>
                          <a:latin typeface="Tahoma" panose="020B0604030504040204" pitchFamily="34" charset="0"/>
                          <a:ea typeface="Tahoma" panose="020B0604030504040204" pitchFamily="34" charset="0"/>
                          <a:cs typeface="Tahoma" panose="020B0604030504040204" pitchFamily="34" charset="0"/>
                        </a:rPr>
                        <a:t>№ п/п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Виды работ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Срок</a:t>
                      </a:r>
                      <a:r>
                        <a:rPr lang="ru-RU" sz="18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ru-RU"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Ответственные лица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712805">
                <a:tc>
                  <a:txBody>
                    <a:bodyPr/>
                    <a:lstStyle/>
                    <a:p>
                      <a:pPr algn="just">
                        <a:spcAft>
                          <a:spcPts val="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1400" dirty="0" smtClean="0">
                          <a:effectLst/>
                          <a:latin typeface="Tahoma" panose="020B0604030504040204" pitchFamily="34" charset="0"/>
                          <a:ea typeface="Tahoma" panose="020B0604030504040204" pitchFamily="34" charset="0"/>
                          <a:cs typeface="Tahoma" panose="020B0604030504040204" pitchFamily="34" charset="0"/>
                        </a:rPr>
                        <a:t>1</a:t>
                      </a:r>
                    </a:p>
                    <a:p>
                      <a:pPr algn="ctr">
                        <a:spcAft>
                          <a:spcPts val="0"/>
                        </a:spcAft>
                      </a:pP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400" dirty="0" smtClean="0">
                          <a:effectLst/>
                          <a:latin typeface="Tahoma" panose="020B0604030504040204" pitchFamily="34" charset="0"/>
                          <a:ea typeface="Tahoma" panose="020B0604030504040204" pitchFamily="34" charset="0"/>
                          <a:cs typeface="Tahoma" panose="020B0604030504040204" pitchFamily="34" charset="0"/>
                        </a:rPr>
                        <a:t>2</a:t>
                      </a:r>
                    </a:p>
                    <a:p>
                      <a:pPr algn="ctr">
                        <a:spcAft>
                          <a:spcPts val="0"/>
                        </a:spcAft>
                      </a:pPr>
                      <a:endParaRPr lang="en-US" sz="1800" dirty="0" smtClean="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400" dirty="0" smtClean="0">
                          <a:effectLst/>
                          <a:latin typeface="Tahoma" panose="020B0604030504040204" pitchFamily="34" charset="0"/>
                          <a:ea typeface="Tahoma" panose="020B0604030504040204" pitchFamily="34" charset="0"/>
                          <a:cs typeface="Tahoma" panose="020B0604030504040204" pitchFamily="34" charset="0"/>
                        </a:rPr>
                        <a:t>3</a:t>
                      </a:r>
                      <a:endParaRPr lang="ru-RU"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Сбор информации</a:t>
                      </a:r>
                      <a:r>
                        <a:rPr lang="ru-RU" sz="1600" i="0" dirty="0" smtClean="0">
                          <a:effectLst/>
                          <a:latin typeface="Tahoma" panose="020B0604030504040204" pitchFamily="34" charset="0"/>
                          <a:ea typeface="Tahoma" panose="020B0604030504040204" pitchFamily="34" charset="0"/>
                          <a:cs typeface="Tahoma" panose="020B0604030504040204" pitchFamily="34" charset="0"/>
                        </a:rPr>
                        <a:t>:</a:t>
                      </a:r>
                      <a:endParaRPr lang="en-US" sz="1600" i="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b="1" i="0" dirty="0">
                          <a:effectLst/>
                          <a:latin typeface="Tahoma" panose="020B0604030504040204" pitchFamily="34" charset="0"/>
                          <a:ea typeface="Tahoma" panose="020B0604030504040204" pitchFamily="34" charset="0"/>
                          <a:cs typeface="Tahoma" panose="020B0604030504040204" pitchFamily="34" charset="0"/>
                        </a:rPr>
                        <a:t>Пример</a:t>
                      </a: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Отчет о деятельности объекта анализа за 2019-2020 гг.</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Информация о дисциплинарной практике за 2019-2020 гг.</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Информация об оказании государственных услуг за 2019-2020гг.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9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900" i="0" dirty="0">
                          <a:effectLst/>
                          <a:latin typeface="Tahoma" panose="020B0604030504040204" pitchFamily="34" charset="0"/>
                          <a:ea typeface="Tahoma" panose="020B0604030504040204" pitchFamily="34" charset="0"/>
                          <a:cs typeface="Tahoma" panose="020B0604030504040204" pitchFamily="34" charset="0"/>
                        </a:rPr>
                        <a:t> </a:t>
                      </a:r>
                      <a:endParaRPr lang="en-US" sz="600" i="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1400" i="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2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sz="1400" i="0" dirty="0" smtClean="0">
                          <a:effectLst/>
                          <a:latin typeface="Tahoma" panose="020B0604030504040204" pitchFamily="34" charset="0"/>
                          <a:ea typeface="Tahoma" panose="020B0604030504040204" pitchFamily="34" charset="0"/>
                          <a:cs typeface="Tahoma" panose="020B0604030504040204" pitchFamily="34" charset="0"/>
                        </a:rPr>
                        <a:t>        </a:t>
                      </a:r>
                      <a:r>
                        <a:rPr lang="ru-RU" sz="1400" i="0" dirty="0" smtClean="0">
                          <a:effectLst/>
                          <a:latin typeface="Tahoma" panose="020B0604030504040204" pitchFamily="34" charset="0"/>
                          <a:ea typeface="Tahoma" panose="020B0604030504040204" pitchFamily="34" charset="0"/>
                          <a:cs typeface="Tahoma" panose="020B0604030504040204" pitchFamily="34" charset="0"/>
                        </a:rPr>
                        <a:t>01.03.2021</a:t>
                      </a:r>
                      <a:endParaRPr lang="ru-RU" sz="1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6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en-US" sz="1400" i="0" dirty="0" smtClean="0">
                          <a:effectLst/>
                          <a:latin typeface="Tahoma" panose="020B0604030504040204" pitchFamily="34" charset="0"/>
                          <a:ea typeface="Tahoma" panose="020B0604030504040204" pitchFamily="34" charset="0"/>
                          <a:cs typeface="Tahoma" panose="020B0604030504040204" pitchFamily="34" charset="0"/>
                        </a:rPr>
                        <a:t>        </a:t>
                      </a:r>
                      <a:r>
                        <a:rPr lang="ru-RU" sz="1400" i="0" dirty="0" smtClean="0">
                          <a:effectLst/>
                          <a:latin typeface="Tahoma" panose="020B0604030504040204" pitchFamily="34" charset="0"/>
                          <a:ea typeface="Tahoma" panose="020B0604030504040204" pitchFamily="34" charset="0"/>
                          <a:cs typeface="Tahoma" panose="020B0604030504040204" pitchFamily="34" charset="0"/>
                        </a:rPr>
                        <a:t>01.03.2021</a:t>
                      </a:r>
                      <a:endParaRPr lang="ru-RU" sz="1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endParaRPr lang="ru-RU" sz="2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2400" i="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pPr>
                      <a:r>
                        <a:rPr lang="en-US" sz="1400" i="0" dirty="0" smtClean="0">
                          <a:effectLst/>
                          <a:latin typeface="Tahoma" panose="020B0604030504040204" pitchFamily="34" charset="0"/>
                          <a:ea typeface="Tahoma" panose="020B0604030504040204" pitchFamily="34" charset="0"/>
                          <a:cs typeface="Tahoma" panose="020B0604030504040204" pitchFamily="34" charset="0"/>
                        </a:rPr>
                        <a:t>        </a:t>
                      </a:r>
                      <a:r>
                        <a:rPr lang="ru-RU" sz="1400" i="0" dirty="0" smtClean="0">
                          <a:effectLst/>
                          <a:latin typeface="Tahoma" panose="020B0604030504040204" pitchFamily="34" charset="0"/>
                          <a:ea typeface="Tahoma" panose="020B0604030504040204" pitchFamily="34" charset="0"/>
                          <a:cs typeface="Tahoma" panose="020B0604030504040204" pitchFamily="34" charset="0"/>
                        </a:rPr>
                        <a:t>10.03.2021</a:t>
                      </a:r>
                      <a:endParaRPr lang="ru-RU" sz="14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400" i="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ahoma" panose="020B0604030504040204" pitchFamily="34" charset="0"/>
                          <a:ea typeface="Tahoma" panose="020B0604030504040204" pitchFamily="34" charset="0"/>
                          <a:cs typeface="Tahoma" panose="020B0604030504040204" pitchFamily="34" charset="0"/>
                        </a:rPr>
                        <a:t>  </a:t>
                      </a: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Все профильные подразделения</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endParaRPr lang="en-US" sz="1600" i="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Департамент кадровой работы</a:t>
                      </a: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 </a:t>
                      </a:r>
                      <a:endParaRPr lang="en-US" sz="1600" i="0" dirty="0" smtClean="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ru-RU" sz="1600" i="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ru-RU" sz="1600" i="0" dirty="0">
                          <a:effectLst/>
                          <a:latin typeface="Tahoma" panose="020B0604030504040204" pitchFamily="34" charset="0"/>
                          <a:ea typeface="Tahoma" panose="020B0604030504040204" pitchFamily="34" charset="0"/>
                          <a:cs typeface="Tahoma" panose="020B0604030504040204" pitchFamily="34" charset="0"/>
                        </a:rPr>
                        <a:t>Департамент государственных услуг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86767" y="3378002"/>
            <a:ext cx="1345308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solidFill>
                <a:prstClr val="black"/>
              </a:solidFill>
            </a:endParaRPr>
          </a:p>
        </p:txBody>
      </p:sp>
      <p:sp>
        <p:nvSpPr>
          <p:cNvPr id="8" name="Прямоугольник 7"/>
          <p:cNvSpPr/>
          <p:nvPr/>
        </p:nvSpPr>
        <p:spPr>
          <a:xfrm>
            <a:off x="798261" y="1598838"/>
            <a:ext cx="4413518" cy="830997"/>
          </a:xfrm>
          <a:prstGeom prst="rect">
            <a:avLst/>
          </a:prstGeom>
        </p:spPr>
        <p:txBody>
          <a:bodyPr wrap="square">
            <a:spAutoFit/>
          </a:bodyPr>
          <a:lstStyle/>
          <a:p>
            <a:r>
              <a:rPr lang="ru-RU" sz="2400" b="1" dirty="0" smtClean="0">
                <a:solidFill>
                  <a:prstClr val="white"/>
                </a:solidFill>
                <a:latin typeface="Tahoma" pitchFamily="34" charset="0"/>
                <a:ea typeface="Tahoma" pitchFamily="34" charset="0"/>
                <a:cs typeface="Tahoma" pitchFamily="34" charset="0"/>
              </a:rPr>
              <a:t>РЕКОМЕНДУЕМЫЙ СРОК </a:t>
            </a:r>
          </a:p>
          <a:p>
            <a:r>
              <a:rPr lang="ru-RU" sz="2400" b="1" dirty="0" smtClean="0">
                <a:solidFill>
                  <a:prstClr val="white"/>
                </a:solidFill>
                <a:latin typeface="Tahoma" pitchFamily="34" charset="0"/>
                <a:ea typeface="Tahoma" pitchFamily="34" charset="0"/>
                <a:cs typeface="Tahoma" pitchFamily="34" charset="0"/>
              </a:rPr>
              <a:t>ПРОВЕДЕНИЯ АНАЛИЗА</a:t>
            </a:r>
            <a:endParaRPr lang="ru-RU" dirty="0">
              <a:solidFill>
                <a:prstClr val="white"/>
              </a:solidFill>
              <a:latin typeface="Tahoma" pitchFamily="34" charset="0"/>
              <a:ea typeface="Tahoma" pitchFamily="34" charset="0"/>
              <a:cs typeface="Tahoma" pitchFamily="34" charset="0"/>
            </a:endParaRPr>
          </a:p>
        </p:txBody>
      </p:sp>
      <p:sp>
        <p:nvSpPr>
          <p:cNvPr id="9" name="Прямоугольник 8"/>
          <p:cNvSpPr/>
          <p:nvPr/>
        </p:nvSpPr>
        <p:spPr>
          <a:xfrm>
            <a:off x="5629794" y="1598838"/>
            <a:ext cx="6096000" cy="861774"/>
          </a:xfrm>
          <a:prstGeom prst="rect">
            <a:avLst/>
          </a:prstGeom>
        </p:spPr>
        <p:txBody>
          <a:bodyPr>
            <a:spAutoFit/>
          </a:bodyPr>
          <a:lstStyle/>
          <a:p>
            <a:r>
              <a:rPr lang="ru-RU" sz="2800" b="1" dirty="0">
                <a:solidFill>
                  <a:srgbClr val="44546A"/>
                </a:solidFill>
                <a:latin typeface="Tahoma" pitchFamily="34" charset="0"/>
                <a:ea typeface="Tahoma" pitchFamily="34" charset="0"/>
                <a:cs typeface="Tahoma" pitchFamily="34" charset="0"/>
              </a:rPr>
              <a:t>не более </a:t>
            </a:r>
            <a:r>
              <a:rPr lang="ru-RU" sz="3600" b="1" dirty="0">
                <a:solidFill>
                  <a:srgbClr val="44546A"/>
                </a:solidFill>
                <a:latin typeface="Tahoma" pitchFamily="34" charset="0"/>
                <a:ea typeface="Tahoma" pitchFamily="34" charset="0"/>
                <a:cs typeface="Tahoma" pitchFamily="34" charset="0"/>
              </a:rPr>
              <a:t>30</a:t>
            </a:r>
            <a:r>
              <a:rPr lang="ru-RU" sz="2800" dirty="0">
                <a:solidFill>
                  <a:srgbClr val="44546A"/>
                </a:solidFill>
                <a:latin typeface="Tahoma" pitchFamily="34" charset="0"/>
                <a:ea typeface="Tahoma" pitchFamily="34" charset="0"/>
                <a:cs typeface="Tahoma" pitchFamily="34" charset="0"/>
              </a:rPr>
              <a:t> </a:t>
            </a:r>
            <a:r>
              <a:rPr lang="ru-RU" sz="2000" dirty="0">
                <a:solidFill>
                  <a:srgbClr val="44546A"/>
                </a:solidFill>
                <a:latin typeface="Tahoma" pitchFamily="34" charset="0"/>
                <a:ea typeface="Tahoma" pitchFamily="34" charset="0"/>
                <a:cs typeface="Tahoma" pitchFamily="34" charset="0"/>
              </a:rPr>
              <a:t>рабочих дней</a:t>
            </a:r>
            <a:r>
              <a:rPr lang="ru-RU" dirty="0">
                <a:solidFill>
                  <a:srgbClr val="44546A"/>
                </a:solidFill>
                <a:latin typeface="Tahoma" pitchFamily="34" charset="0"/>
                <a:ea typeface="Tahoma" pitchFamily="34" charset="0"/>
                <a:cs typeface="Tahoma" pitchFamily="34" charset="0"/>
              </a:rPr>
              <a:t/>
            </a:r>
            <a:br>
              <a:rPr lang="ru-RU" dirty="0">
                <a:solidFill>
                  <a:srgbClr val="44546A"/>
                </a:solidFill>
                <a:latin typeface="Tahoma" pitchFamily="34" charset="0"/>
                <a:ea typeface="Tahoma" pitchFamily="34" charset="0"/>
                <a:cs typeface="Tahoma" pitchFamily="34" charset="0"/>
              </a:rPr>
            </a:br>
            <a:r>
              <a:rPr lang="ru-RU" sz="1400" i="1" dirty="0">
                <a:solidFill>
                  <a:srgbClr val="44546A"/>
                </a:solidFill>
                <a:latin typeface="Tahoma" pitchFamily="34" charset="0"/>
                <a:ea typeface="Tahoma" pitchFamily="34" charset="0"/>
                <a:cs typeface="Tahoma" pitchFamily="34" charset="0"/>
              </a:rPr>
              <a:t>при необходимости </a:t>
            </a:r>
            <a:r>
              <a:rPr lang="ru-RU" sz="1400" i="1" dirty="0" smtClean="0">
                <a:solidFill>
                  <a:srgbClr val="44546A"/>
                </a:solidFill>
                <a:latin typeface="Tahoma" pitchFamily="34" charset="0"/>
                <a:ea typeface="Tahoma" pitchFamily="34" charset="0"/>
                <a:cs typeface="Tahoma" pitchFamily="34" charset="0"/>
              </a:rPr>
              <a:t>возможно продление </a:t>
            </a:r>
            <a:r>
              <a:rPr lang="ru-RU" sz="1400" i="1" dirty="0">
                <a:solidFill>
                  <a:srgbClr val="44546A"/>
                </a:solidFill>
                <a:latin typeface="Tahoma" pitchFamily="34" charset="0"/>
                <a:ea typeface="Tahoma" pitchFamily="34" charset="0"/>
                <a:cs typeface="Tahoma" pitchFamily="34" charset="0"/>
              </a:rPr>
              <a:t>на 15 рабочих дней</a:t>
            </a:r>
            <a:endParaRPr lang="ru-RU" i="1" dirty="0">
              <a:solidFill>
                <a:srgbClr val="44546A"/>
              </a:solidFill>
              <a:latin typeface="Tahoma" pitchFamily="34" charset="0"/>
              <a:ea typeface="Tahoma" pitchFamily="34" charset="0"/>
              <a:cs typeface="Tahoma" pitchFamily="34" charset="0"/>
            </a:endParaRPr>
          </a:p>
        </p:txBody>
      </p:sp>
      <p:sp>
        <p:nvSpPr>
          <p:cNvPr id="11" name="Прямоугольник 10"/>
          <p:cNvSpPr/>
          <p:nvPr/>
        </p:nvSpPr>
        <p:spPr>
          <a:xfrm>
            <a:off x="5377758" y="1466661"/>
            <a:ext cx="5957181" cy="117695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15128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 y="310726"/>
            <a:ext cx="11719560" cy="697321"/>
          </a:xfrm>
        </p:spPr>
        <p:txBody>
          <a:bodyPr>
            <a:noAutofit/>
          </a:bodyPr>
          <a:lstStyle/>
          <a:p>
            <a:r>
              <a:rPr lang="ru-RU" sz="2800" b="1" dirty="0" smtClean="0">
                <a:solidFill>
                  <a:schemeClr val="tx2"/>
                </a:solidFill>
                <a:latin typeface="Tahoma" pitchFamily="34" charset="0"/>
                <a:ea typeface="Tahoma" pitchFamily="34" charset="0"/>
                <a:cs typeface="Tahoma" pitchFamily="34" charset="0"/>
              </a:rPr>
              <a:t>ЭТАПЫ ПРОВЕДЕНИЯ АНАЛИЗА</a:t>
            </a:r>
            <a:endParaRPr lang="ru-RU" sz="2800" b="1" dirty="0">
              <a:solidFill>
                <a:schemeClr val="tx2"/>
              </a:solidFill>
              <a:latin typeface="Tahoma" pitchFamily="34" charset="0"/>
              <a:ea typeface="Tahoma" pitchFamily="34" charset="0"/>
              <a:cs typeface="Tahoma" pitchFamily="34" charset="0"/>
            </a:endParaRPr>
          </a:p>
        </p:txBody>
      </p:sp>
      <p:graphicFrame>
        <p:nvGraphicFramePr>
          <p:cNvPr id="5" name="Схема 4"/>
          <p:cNvGraphicFramePr/>
          <p:nvPr>
            <p:extLst>
              <p:ext uri="{D42A27DB-BD31-4B8C-83A1-F6EECF244321}">
                <p14:modId xmlns:p14="http://schemas.microsoft.com/office/powerpoint/2010/main" xmlns="" val="1565034483"/>
              </p:ext>
            </p:extLst>
          </p:nvPr>
        </p:nvGraphicFramePr>
        <p:xfrm>
          <a:off x="1996488" y="11457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7616537" y="1823913"/>
            <a:ext cx="4039849" cy="1015663"/>
          </a:xfrm>
          <a:prstGeom prst="rect">
            <a:avLst/>
          </a:prstGeom>
        </p:spPr>
        <p:txBody>
          <a:bodyPr wrap="square">
            <a:spAutoFit/>
          </a:bodyPr>
          <a:lstStyle/>
          <a:p>
            <a:r>
              <a:rPr lang="ru-RU" sz="2000" dirty="0" smtClean="0">
                <a:solidFill>
                  <a:schemeClr val="tx2"/>
                </a:solidFill>
                <a:latin typeface="Aeroport" pitchFamily="2" charset="-52"/>
              </a:rPr>
              <a:t>СБОР И ОБОБЩЕНИЕ ИНФОРМАЦИИ ОБ ОБЪЕКТЕ АНАЛИЗА</a:t>
            </a:r>
            <a:endParaRPr lang="ru-RU" sz="2000" dirty="0">
              <a:solidFill>
                <a:schemeClr val="tx2"/>
              </a:solidFill>
              <a:latin typeface="Aeroport" pitchFamily="2" charset="-52"/>
            </a:endParaRPr>
          </a:p>
        </p:txBody>
      </p:sp>
      <p:sp>
        <p:nvSpPr>
          <p:cNvPr id="7" name="Прямоугольник 6"/>
          <p:cNvSpPr/>
          <p:nvPr/>
        </p:nvSpPr>
        <p:spPr>
          <a:xfrm>
            <a:off x="115414" y="2702837"/>
            <a:ext cx="4634145" cy="3170099"/>
          </a:xfrm>
          <a:prstGeom prst="rect">
            <a:avLst/>
          </a:prstGeom>
        </p:spPr>
        <p:txBody>
          <a:bodyPr wrap="square">
            <a:spAutoFit/>
          </a:bodyPr>
          <a:lstStyle/>
          <a:p>
            <a:r>
              <a:rPr lang="ru-RU" sz="2000" dirty="0" smtClean="0">
                <a:solidFill>
                  <a:schemeClr val="tx2"/>
                </a:solidFill>
                <a:latin typeface="Aeroport" pitchFamily="2" charset="-52"/>
                <a:ea typeface="Tahoma" pitchFamily="34" charset="0"/>
                <a:cs typeface="Tahoma" pitchFamily="34" charset="0"/>
              </a:rPr>
              <a:t>АНАЛИЗ ПРАВОВЫХ АКТОВ И ВНУТРЕННИХ ДОКУМЕНТОВ, РЕГУЛИРУЮЩИХ ДЕЯТЕЛЬНОСТЬ ОБЪЕКТА, ЕГО ОРГАНИЗАЦИОННО-УПРАВЛЕНЧЕСКОЙ ДЕЯТЕЛЬНОСТИ НА НАЛИЧИЕ КОРРУПЦИОННЫХ РИСКОВ</a:t>
            </a:r>
            <a:endParaRPr lang="ru-RU" sz="2000" dirty="0">
              <a:solidFill>
                <a:schemeClr val="tx2"/>
              </a:solidFill>
              <a:latin typeface="Aeroport" pitchFamily="2" charset="-52"/>
              <a:ea typeface="Tahoma" pitchFamily="34" charset="0"/>
              <a:cs typeface="Tahoma" pitchFamily="34" charset="0"/>
            </a:endParaRPr>
          </a:p>
        </p:txBody>
      </p:sp>
      <p:sp>
        <p:nvSpPr>
          <p:cNvPr id="8" name="Прямоугольник 7"/>
          <p:cNvSpPr/>
          <p:nvPr/>
        </p:nvSpPr>
        <p:spPr>
          <a:xfrm>
            <a:off x="7768937" y="4843800"/>
            <a:ext cx="4039849" cy="1015663"/>
          </a:xfrm>
          <a:prstGeom prst="rect">
            <a:avLst/>
          </a:prstGeom>
        </p:spPr>
        <p:txBody>
          <a:bodyPr wrap="square">
            <a:spAutoFit/>
          </a:bodyPr>
          <a:lstStyle/>
          <a:p>
            <a:r>
              <a:rPr lang="ru-RU" sz="2000" dirty="0" smtClean="0">
                <a:solidFill>
                  <a:schemeClr val="tx2"/>
                </a:solidFill>
                <a:latin typeface="Aeroport" pitchFamily="2" charset="-52"/>
              </a:rPr>
              <a:t>ПОДГОТОВКА И ПОДПИСАНИЕ АНАЛИТИЧЕСКОЙ СПРАВКИ</a:t>
            </a:r>
            <a:endParaRPr lang="ru-RU" sz="2000" dirty="0">
              <a:solidFill>
                <a:schemeClr val="tx2"/>
              </a:solidFill>
              <a:latin typeface="Aeroport" pitchFamily="2" charset="-52"/>
            </a:endParaRPr>
          </a:p>
        </p:txBody>
      </p:sp>
    </p:spTree>
    <p:extLst>
      <p:ext uri="{BB962C8B-B14F-4D97-AF65-F5344CB8AC3E}">
        <p14:creationId xmlns:p14="http://schemas.microsoft.com/office/powerpoint/2010/main" xmlns="" val="299261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58"/>
          <p:cNvSpPr/>
          <p:nvPr/>
        </p:nvSpPr>
        <p:spPr>
          <a:xfrm>
            <a:off x="0" y="139305"/>
            <a:ext cx="12192000" cy="400110"/>
          </a:xfrm>
          <a:prstGeom prst="rect">
            <a:avLst/>
          </a:prstGeom>
        </p:spPr>
        <p:txBody>
          <a:bodyPr wrap="square">
            <a:spAutoFit/>
          </a:bodyPr>
          <a:lstStyle/>
          <a:p>
            <a:pPr algn="ctr">
              <a:spcBef>
                <a:spcPts val="1800"/>
              </a:spcBef>
              <a:defRPr/>
            </a:pPr>
            <a:r>
              <a:rPr lang="ru-RU" sz="2000" b="1" spc="20" dirty="0">
                <a:solidFill>
                  <a:prstClr val="white"/>
                </a:solidFill>
                <a:latin typeface="Arial" panose="020B0604020202020204" pitchFamily="34" charset="0"/>
                <a:ea typeface="Calibri"/>
                <a:cs typeface="Arial" panose="020B0604020202020204" pitchFamily="34" charset="0"/>
              </a:rPr>
              <a:t>СФЕРА ОБРАЗОВАНИЯ</a:t>
            </a:r>
          </a:p>
        </p:txBody>
      </p:sp>
      <p:sp>
        <p:nvSpPr>
          <p:cNvPr id="2" name="Rectangle 1">
            <a:extLst>
              <a:ext uri="{FF2B5EF4-FFF2-40B4-BE49-F238E27FC236}">
                <a16:creationId xmlns:a16="http://schemas.microsoft.com/office/drawing/2014/main" xmlns="" id="{265E7CC1-0DA2-6942-A3DE-B913EF62DD18}"/>
              </a:ext>
            </a:extLst>
          </p:cNvPr>
          <p:cNvSpPr/>
          <p:nvPr/>
        </p:nvSpPr>
        <p:spPr>
          <a:xfrm>
            <a:off x="21607" y="20202"/>
            <a:ext cx="4145552" cy="6858000"/>
          </a:xfrm>
          <a:prstGeom prst="rect">
            <a:avLst/>
          </a:prstGeom>
          <a:solidFill>
            <a:srgbClr val="ABDFE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Прямоугольник 7">
            <a:extLst>
              <a:ext uri="{FF2B5EF4-FFF2-40B4-BE49-F238E27FC236}">
                <a16:creationId xmlns:a16="http://schemas.microsoft.com/office/drawing/2014/main" xmlns="" id="{C1D81882-8F6B-8049-AFE7-44D1C8B7BA54}"/>
              </a:ext>
            </a:extLst>
          </p:cNvPr>
          <p:cNvSpPr/>
          <p:nvPr/>
        </p:nvSpPr>
        <p:spPr>
          <a:xfrm>
            <a:off x="77681" y="2385369"/>
            <a:ext cx="4138855" cy="1323439"/>
          </a:xfrm>
          <a:prstGeom prst="rect">
            <a:avLst/>
          </a:prstGeom>
          <a:noFill/>
          <a:ln w="57150">
            <a:noFill/>
          </a:ln>
        </p:spPr>
        <p:txBody>
          <a:bodyPr wrap="square">
            <a:spAutoFit/>
          </a:bodyPr>
          <a:lstStyle/>
          <a:p>
            <a:pPr algn="ctr">
              <a:defRPr/>
            </a:pPr>
            <a:r>
              <a:rPr lang="ru-RU" sz="4000" b="1" spc="20" dirty="0">
                <a:solidFill>
                  <a:srgbClr val="0E344E"/>
                </a:solidFill>
                <a:latin typeface="Arial" panose="020B0604020202020204" pitchFamily="34" charset="0"/>
                <a:cs typeface="Arial" panose="020B0604020202020204" pitchFamily="34" charset="0"/>
              </a:rPr>
              <a:t>источники</a:t>
            </a:r>
          </a:p>
          <a:p>
            <a:pPr algn="ctr">
              <a:defRPr/>
            </a:pPr>
            <a:r>
              <a:rPr lang="ru-RU" sz="4000" b="1" spc="20" dirty="0">
                <a:solidFill>
                  <a:srgbClr val="0E344E"/>
                </a:solidFill>
                <a:latin typeface="Arial" panose="020B0604020202020204" pitchFamily="34" charset="0"/>
                <a:cs typeface="Arial" panose="020B0604020202020204" pitchFamily="34" charset="0"/>
              </a:rPr>
              <a:t>информации</a:t>
            </a:r>
            <a:endParaRPr lang="kk-KZ" sz="4000" b="1" spc="20" dirty="0">
              <a:solidFill>
                <a:srgbClr val="0E344E"/>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14</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13" name="Прямоугольник 8">
            <a:extLst>
              <a:ext uri="{FF2B5EF4-FFF2-40B4-BE49-F238E27FC236}">
                <a16:creationId xmlns:a16="http://schemas.microsoft.com/office/drawing/2014/main" xmlns="" id="{DC3362A8-1D9F-3047-AC27-E819736DDFA5}"/>
              </a:ext>
            </a:extLst>
          </p:cNvPr>
          <p:cNvSpPr/>
          <p:nvPr/>
        </p:nvSpPr>
        <p:spPr>
          <a:xfrm>
            <a:off x="4455133" y="54766"/>
            <a:ext cx="7736867" cy="6232475"/>
          </a:xfrm>
          <a:prstGeom prst="rect">
            <a:avLst/>
          </a:prstGeom>
        </p:spPr>
        <p:txBody>
          <a:bodyPr wrap="square">
            <a:spAutoFit/>
          </a:bodyPr>
          <a:lstStyle/>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правовые </a:t>
            </a:r>
            <a:r>
              <a:rPr lang="ru-RU" sz="2100" b="1" kern="600" spc="20" dirty="0">
                <a:solidFill>
                  <a:srgbClr val="44546A"/>
                </a:solidFill>
                <a:latin typeface="Arial" panose="020B0604020202020204" pitchFamily="34" charset="0"/>
                <a:ea typeface="Calibri"/>
                <a:cs typeface="Arial" panose="020B0604020202020204" pitchFamily="34" charset="0"/>
              </a:rPr>
              <a:t>акты и внутренние </a:t>
            </a:r>
            <a:r>
              <a:rPr lang="ru-RU" sz="2100" b="1" kern="600" spc="20" dirty="0" smtClean="0">
                <a:solidFill>
                  <a:srgbClr val="44546A"/>
                </a:solidFill>
                <a:latin typeface="Arial" panose="020B0604020202020204" pitchFamily="34" charset="0"/>
                <a:ea typeface="Calibri"/>
                <a:cs typeface="Arial" panose="020B0604020202020204" pitchFamily="34" charset="0"/>
              </a:rPr>
              <a:t>документы;</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статистическая </a:t>
            </a:r>
            <a:r>
              <a:rPr lang="ru-RU" sz="2100" b="1" kern="600" spc="20" dirty="0">
                <a:solidFill>
                  <a:srgbClr val="44546A"/>
                </a:solidFill>
                <a:latin typeface="Arial" panose="020B0604020202020204" pitchFamily="34" charset="0"/>
                <a:ea typeface="Calibri"/>
                <a:cs typeface="Arial" panose="020B0604020202020204" pitchFamily="34" charset="0"/>
              </a:rPr>
              <a:t>отчетность о деятельности </a:t>
            </a:r>
            <a:r>
              <a:rPr lang="ru-RU" sz="2100" b="1" kern="600" spc="20" dirty="0" smtClean="0">
                <a:solidFill>
                  <a:srgbClr val="44546A"/>
                </a:solidFill>
                <a:latin typeface="Arial" panose="020B0604020202020204" pitchFamily="34" charset="0"/>
                <a:ea typeface="Calibri"/>
                <a:cs typeface="Arial" panose="020B0604020202020204" pitchFamily="34" charset="0"/>
              </a:rPr>
              <a:t>объекта;</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данные </a:t>
            </a:r>
            <a:r>
              <a:rPr lang="ru-RU" sz="2100" b="1" kern="600" spc="20" dirty="0" err="1" smtClean="0">
                <a:solidFill>
                  <a:srgbClr val="44546A"/>
                </a:solidFill>
                <a:latin typeface="Arial" panose="020B0604020202020204" pitchFamily="34" charset="0"/>
                <a:ea typeface="Calibri"/>
                <a:cs typeface="Arial" panose="020B0604020202020204" pitchFamily="34" charset="0"/>
              </a:rPr>
              <a:t>информсистем</a:t>
            </a:r>
            <a:r>
              <a:rPr lang="ru-RU" sz="2100" b="1" kern="600" spc="20" dirty="0" smtClean="0">
                <a:solidFill>
                  <a:srgbClr val="44546A"/>
                </a:solidFill>
                <a:latin typeface="Arial" panose="020B0604020202020204" pitchFamily="34" charset="0"/>
                <a:ea typeface="Calibri"/>
                <a:cs typeface="Arial" panose="020B0604020202020204" pitchFamily="34" charset="0"/>
              </a:rPr>
              <a:t> госорганов;</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результаты </a:t>
            </a:r>
            <a:r>
              <a:rPr lang="ru-RU" sz="2100" b="1" kern="600" spc="20" dirty="0">
                <a:solidFill>
                  <a:srgbClr val="44546A"/>
                </a:solidFill>
                <a:latin typeface="Arial" panose="020B0604020202020204" pitchFamily="34" charset="0"/>
                <a:ea typeface="Calibri"/>
                <a:cs typeface="Arial" panose="020B0604020202020204" pitchFamily="34" charset="0"/>
              </a:rPr>
              <a:t>проверок, ранее проведенных </a:t>
            </a:r>
            <a:r>
              <a:rPr lang="ru-RU" sz="2100" b="1" kern="600" spc="20" dirty="0" smtClean="0">
                <a:solidFill>
                  <a:srgbClr val="44546A"/>
                </a:solidFill>
                <a:latin typeface="Arial" panose="020B0604020202020204" pitchFamily="34" charset="0"/>
                <a:ea typeface="Calibri"/>
                <a:cs typeface="Arial" panose="020B0604020202020204" pitchFamily="34" charset="0"/>
              </a:rPr>
              <a:t>госорганами;</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результаты </a:t>
            </a:r>
            <a:r>
              <a:rPr lang="ru-RU" sz="2100" b="1" kern="600" spc="20" dirty="0">
                <a:solidFill>
                  <a:srgbClr val="44546A"/>
                </a:solidFill>
                <a:latin typeface="Arial" panose="020B0604020202020204" pitchFamily="34" charset="0"/>
                <a:ea typeface="Calibri"/>
                <a:cs typeface="Arial" panose="020B0604020202020204" pitchFamily="34" charset="0"/>
              </a:rPr>
              <a:t>контрольных мероприятий служб внутреннего контроля;</a:t>
            </a: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результаты </a:t>
            </a:r>
            <a:r>
              <a:rPr lang="ru-RU" sz="2100" b="1" kern="600" spc="20" dirty="0">
                <a:solidFill>
                  <a:srgbClr val="44546A"/>
                </a:solidFill>
                <a:latin typeface="Arial" panose="020B0604020202020204" pitchFamily="34" charset="0"/>
                <a:ea typeface="Calibri"/>
                <a:cs typeface="Arial" panose="020B0604020202020204" pitchFamily="34" charset="0"/>
              </a:rPr>
              <a:t>антикоррупционного мониторинга;</a:t>
            </a: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публикации </a:t>
            </a:r>
            <a:r>
              <a:rPr lang="ru-RU" sz="2100" b="1" kern="600" spc="20" dirty="0">
                <a:solidFill>
                  <a:srgbClr val="44546A"/>
                </a:solidFill>
                <a:latin typeface="Arial" panose="020B0604020202020204" pitchFamily="34" charset="0"/>
                <a:ea typeface="Calibri"/>
                <a:cs typeface="Arial" panose="020B0604020202020204" pitchFamily="34" charset="0"/>
              </a:rPr>
              <a:t>в </a:t>
            </a:r>
            <a:r>
              <a:rPr lang="ru-RU" sz="2100" b="1" kern="600" spc="20" dirty="0" smtClean="0">
                <a:solidFill>
                  <a:srgbClr val="44546A"/>
                </a:solidFill>
                <a:latin typeface="Arial" panose="020B0604020202020204" pitchFamily="34" charset="0"/>
                <a:ea typeface="Calibri"/>
                <a:cs typeface="Arial" panose="020B0604020202020204" pitchFamily="34" charset="0"/>
              </a:rPr>
              <a:t>СМИ;</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обращения граждан </a:t>
            </a:r>
            <a:r>
              <a:rPr lang="ru-RU" sz="2100" b="1" kern="600" spc="20" dirty="0">
                <a:solidFill>
                  <a:srgbClr val="44546A"/>
                </a:solidFill>
                <a:latin typeface="Arial" panose="020B0604020202020204" pitchFamily="34" charset="0"/>
                <a:ea typeface="Calibri"/>
                <a:cs typeface="Arial" panose="020B0604020202020204" pitchFamily="34" charset="0"/>
              </a:rPr>
              <a:t>и </a:t>
            </a:r>
            <a:r>
              <a:rPr lang="ru-RU" sz="2100" b="1" kern="600" spc="20" dirty="0" smtClean="0">
                <a:solidFill>
                  <a:srgbClr val="44546A"/>
                </a:solidFill>
                <a:latin typeface="Arial" panose="020B0604020202020204" pitchFamily="34" charset="0"/>
                <a:ea typeface="Calibri"/>
                <a:cs typeface="Arial" panose="020B0604020202020204" pitchFamily="34" charset="0"/>
              </a:rPr>
              <a:t>юридических лиц;</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сведения </a:t>
            </a:r>
            <a:r>
              <a:rPr lang="ru-RU" sz="2100" b="1" kern="600" spc="20" dirty="0">
                <a:solidFill>
                  <a:srgbClr val="44546A"/>
                </a:solidFill>
                <a:latin typeface="Arial" panose="020B0604020202020204" pitchFamily="34" charset="0"/>
                <a:ea typeface="Calibri"/>
                <a:cs typeface="Arial" panose="020B0604020202020204" pitchFamily="34" charset="0"/>
              </a:rPr>
              <a:t>о привлечении к ответственности </a:t>
            </a:r>
            <a:r>
              <a:rPr lang="ru-RU" sz="2100" b="1" kern="600" spc="20" dirty="0" smtClean="0">
                <a:solidFill>
                  <a:srgbClr val="44546A"/>
                </a:solidFill>
                <a:latin typeface="Arial" panose="020B0604020202020204" pitchFamily="34" charset="0"/>
                <a:ea typeface="Calibri"/>
                <a:cs typeface="Arial" panose="020B0604020202020204" pitchFamily="34" charset="0"/>
              </a:rPr>
              <a:t>работников объекта </a:t>
            </a:r>
            <a:r>
              <a:rPr lang="ru-RU" sz="2100" b="1" kern="600" spc="20" dirty="0">
                <a:solidFill>
                  <a:srgbClr val="44546A"/>
                </a:solidFill>
                <a:latin typeface="Arial" panose="020B0604020202020204" pitchFamily="34" charset="0"/>
                <a:ea typeface="Calibri"/>
                <a:cs typeface="Arial" panose="020B0604020202020204" pitchFamily="34" charset="0"/>
              </a:rPr>
              <a:t>анализа за совершение коррупционных правонарушений, в </a:t>
            </a:r>
            <a:r>
              <a:rPr lang="ru-RU" sz="2100" b="1" kern="600" spc="20" dirty="0" err="1" smtClean="0">
                <a:solidFill>
                  <a:srgbClr val="44546A"/>
                </a:solidFill>
                <a:latin typeface="Arial" panose="020B0604020202020204" pitchFamily="34" charset="0"/>
                <a:ea typeface="Calibri"/>
                <a:cs typeface="Arial" panose="020B0604020202020204" pitchFamily="34" charset="0"/>
              </a:rPr>
              <a:t>т.ч</a:t>
            </a:r>
            <a:r>
              <a:rPr lang="ru-RU" sz="2100" b="1" kern="600" spc="20" dirty="0" smtClean="0">
                <a:solidFill>
                  <a:srgbClr val="44546A"/>
                </a:solidFill>
                <a:latin typeface="Arial" panose="020B0604020202020204" pitchFamily="34" charset="0"/>
                <a:ea typeface="Calibri"/>
                <a:cs typeface="Arial" panose="020B0604020202020204" pitchFamily="34" charset="0"/>
              </a:rPr>
              <a:t>. представления </a:t>
            </a:r>
            <a:r>
              <a:rPr lang="ru-RU" sz="2100" b="1" kern="600" spc="20" dirty="0">
                <a:solidFill>
                  <a:srgbClr val="44546A"/>
                </a:solidFill>
                <a:latin typeface="Arial" panose="020B0604020202020204" pitchFamily="34" charset="0"/>
                <a:ea typeface="Calibri"/>
                <a:cs typeface="Arial" panose="020B0604020202020204" pitchFamily="34" charset="0"/>
              </a:rPr>
              <a:t>по </a:t>
            </a:r>
            <a:r>
              <a:rPr lang="ru-RU" sz="2100" b="1" kern="600" spc="20" dirty="0" smtClean="0">
                <a:solidFill>
                  <a:srgbClr val="44546A"/>
                </a:solidFill>
                <a:latin typeface="Arial" panose="020B0604020202020204" pitchFamily="34" charset="0"/>
                <a:ea typeface="Calibri"/>
                <a:cs typeface="Arial" panose="020B0604020202020204" pitchFamily="34" charset="0"/>
              </a:rPr>
              <a:t>200 УПК;</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решения </a:t>
            </a:r>
            <a:r>
              <a:rPr lang="ru-RU" sz="2100" b="1" kern="600" spc="20" dirty="0">
                <a:solidFill>
                  <a:srgbClr val="44546A"/>
                </a:solidFill>
                <a:latin typeface="Arial" panose="020B0604020202020204" pitchFamily="34" charset="0"/>
                <a:ea typeface="Calibri"/>
                <a:cs typeface="Arial" panose="020B0604020202020204" pitchFamily="34" charset="0"/>
              </a:rPr>
              <a:t>судебных </a:t>
            </a:r>
            <a:r>
              <a:rPr lang="ru-RU" sz="2100" b="1" kern="600" spc="20" dirty="0" smtClean="0">
                <a:solidFill>
                  <a:srgbClr val="44546A"/>
                </a:solidFill>
                <a:latin typeface="Arial" panose="020B0604020202020204" pitchFamily="34" charset="0"/>
                <a:ea typeface="Calibri"/>
                <a:cs typeface="Arial" panose="020B0604020202020204" pitchFamily="34" charset="0"/>
              </a:rPr>
              <a:t>органов;</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результаты внешнего и  </a:t>
            </a:r>
            <a:r>
              <a:rPr lang="ru-RU" sz="2100" b="1" kern="600" spc="20" dirty="0">
                <a:solidFill>
                  <a:srgbClr val="44546A"/>
                </a:solidFill>
                <a:latin typeface="Arial" panose="020B0604020202020204" pitchFamily="34" charset="0"/>
                <a:ea typeface="Calibri"/>
                <a:cs typeface="Arial" panose="020B0604020202020204" pitchFamily="34" charset="0"/>
              </a:rPr>
              <a:t>внутреннего </a:t>
            </a:r>
            <a:r>
              <a:rPr lang="ru-RU" sz="2100" b="1" kern="600" spc="20" dirty="0" smtClean="0">
                <a:solidFill>
                  <a:srgbClr val="44546A"/>
                </a:solidFill>
                <a:latin typeface="Arial" panose="020B0604020202020204" pitchFamily="34" charset="0"/>
                <a:ea typeface="Calibri"/>
                <a:cs typeface="Arial" panose="020B0604020202020204" pitchFamily="34" charset="0"/>
              </a:rPr>
              <a:t>анализа </a:t>
            </a:r>
            <a:r>
              <a:rPr lang="ru-RU" sz="2100" b="1" kern="600" spc="20" dirty="0">
                <a:solidFill>
                  <a:srgbClr val="44546A"/>
                </a:solidFill>
                <a:latin typeface="Arial" panose="020B0604020202020204" pitchFamily="34" charset="0"/>
                <a:ea typeface="Calibri"/>
                <a:cs typeface="Arial" panose="020B0604020202020204" pitchFamily="34" charset="0"/>
              </a:rPr>
              <a:t>коррупционных рисков;</a:t>
            </a: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результаты </a:t>
            </a:r>
            <a:r>
              <a:rPr lang="ru-RU" sz="2100" b="1" kern="600" spc="20" dirty="0">
                <a:solidFill>
                  <a:srgbClr val="44546A"/>
                </a:solidFill>
                <a:latin typeface="Arial" panose="020B0604020202020204" pitchFamily="34" charset="0"/>
                <a:ea typeface="Calibri"/>
                <a:cs typeface="Arial" panose="020B0604020202020204" pitchFamily="34" charset="0"/>
              </a:rPr>
              <a:t>опроса служащих, работников </a:t>
            </a:r>
            <a:r>
              <a:rPr lang="ru-RU" sz="2100" b="1" kern="600" spc="20" dirty="0" smtClean="0">
                <a:solidFill>
                  <a:srgbClr val="44546A"/>
                </a:solidFill>
                <a:latin typeface="Arial" panose="020B0604020202020204" pitchFamily="34" charset="0"/>
                <a:ea typeface="Calibri"/>
                <a:cs typeface="Arial" panose="020B0604020202020204" pitchFamily="34" charset="0"/>
              </a:rPr>
              <a:t>объекта;</a:t>
            </a:r>
            <a:endParaRPr lang="ru-RU" sz="2100" b="1" kern="600" spc="20" dirty="0">
              <a:solidFill>
                <a:srgbClr val="44546A"/>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defRPr/>
            </a:pPr>
            <a:r>
              <a:rPr lang="ru-RU" sz="2100" b="1" kern="600" spc="20" dirty="0" smtClean="0">
                <a:solidFill>
                  <a:srgbClr val="44546A"/>
                </a:solidFill>
                <a:latin typeface="Arial" panose="020B0604020202020204" pitchFamily="34" charset="0"/>
                <a:ea typeface="Calibri"/>
                <a:cs typeface="Arial" panose="020B0604020202020204" pitchFamily="34" charset="0"/>
              </a:rPr>
              <a:t>иные сведения</a:t>
            </a:r>
            <a:endParaRPr lang="ru-RU" sz="2100" b="1" kern="600" spc="20" dirty="0">
              <a:solidFill>
                <a:srgbClr val="44546A"/>
              </a:solidFill>
              <a:latin typeface="Arial" panose="020B0604020202020204" pitchFamily="34" charset="0"/>
              <a:ea typeface="Calibri"/>
              <a:cs typeface="Arial" panose="020B0604020202020204" pitchFamily="34" charset="0"/>
            </a:endParaRPr>
          </a:p>
        </p:txBody>
      </p:sp>
      <p:cxnSp>
        <p:nvCxnSpPr>
          <p:cNvPr id="16" name="Straight Connector 15">
            <a:extLst>
              <a:ext uri="{FF2B5EF4-FFF2-40B4-BE49-F238E27FC236}">
                <a16:creationId xmlns:a16="http://schemas.microsoft.com/office/drawing/2014/main" xmlns="" id="{A1813AC1-7657-E649-B3C0-94C989D090BB}"/>
              </a:ext>
            </a:extLst>
          </p:cNvPr>
          <p:cNvCxnSpPr>
            <a:cxnSpLocks/>
          </p:cNvCxnSpPr>
          <p:nvPr/>
        </p:nvCxnSpPr>
        <p:spPr>
          <a:xfrm>
            <a:off x="127060" y="4067036"/>
            <a:ext cx="4040099" cy="0"/>
          </a:xfrm>
          <a:prstGeom prst="line">
            <a:avLst/>
          </a:prstGeom>
          <a:ln w="76200">
            <a:solidFill>
              <a:srgbClr val="0E34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68307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273" y="390617"/>
            <a:ext cx="10937291" cy="845366"/>
          </a:xfrm>
        </p:spPr>
        <p:txBody>
          <a:bodyPr>
            <a:noAutofit/>
          </a:bodyPr>
          <a:lstStyle/>
          <a:p>
            <a:r>
              <a:rPr lang="ru-RU" sz="2800" b="1" dirty="0" smtClean="0">
                <a:solidFill>
                  <a:schemeClr val="tx2"/>
                </a:solidFill>
                <a:latin typeface="Tahoma" pitchFamily="34" charset="0"/>
                <a:ea typeface="Tahoma" pitchFamily="34" charset="0"/>
                <a:cs typeface="Tahoma" pitchFamily="34" charset="0"/>
              </a:rPr>
              <a:t>СБОР И ОБОБЩЕНИЕ ИНФОРМАЦИИ </a:t>
            </a:r>
            <a:br>
              <a:rPr lang="ru-RU" sz="2800" b="1" dirty="0" smtClean="0">
                <a:solidFill>
                  <a:schemeClr val="tx2"/>
                </a:solidFill>
                <a:latin typeface="Tahoma" pitchFamily="34" charset="0"/>
                <a:ea typeface="Tahoma" pitchFamily="34" charset="0"/>
                <a:cs typeface="Tahoma" pitchFamily="34" charset="0"/>
              </a:rPr>
            </a:br>
            <a:r>
              <a:rPr lang="ru-RU" sz="2800" b="1" dirty="0" smtClean="0">
                <a:solidFill>
                  <a:schemeClr val="tx2"/>
                </a:solidFill>
                <a:latin typeface="Tahoma" pitchFamily="34" charset="0"/>
                <a:ea typeface="Tahoma" pitchFamily="34" charset="0"/>
                <a:cs typeface="Tahoma" pitchFamily="34" charset="0"/>
              </a:rPr>
              <a:t>ОБ ОБЪЕКТЕ АНАЛИЗА</a:t>
            </a:r>
            <a:endParaRPr lang="ru-RU" sz="2800" b="1" dirty="0">
              <a:solidFill>
                <a:schemeClr val="tx2"/>
              </a:solidFill>
              <a:latin typeface="Tahoma" pitchFamily="34" charset="0"/>
              <a:ea typeface="Tahoma" pitchFamily="34" charset="0"/>
              <a:cs typeface="Tahoma" pitchFamily="34" charset="0"/>
            </a:endParaRPr>
          </a:p>
        </p:txBody>
      </p:sp>
      <p:sp>
        <p:nvSpPr>
          <p:cNvPr id="5" name="Прямоугольник 4"/>
          <p:cNvSpPr/>
          <p:nvPr/>
        </p:nvSpPr>
        <p:spPr>
          <a:xfrm>
            <a:off x="950493" y="3940004"/>
            <a:ext cx="1624263" cy="2339102"/>
          </a:xfrm>
          <a:prstGeom prst="rect">
            <a:avLst/>
          </a:prstGeom>
        </p:spPr>
        <p:txBody>
          <a:bodyPr wrap="square">
            <a:spAutoFit/>
          </a:bodyPr>
          <a:lstStyle/>
          <a:p>
            <a:pPr>
              <a:spcBef>
                <a:spcPts val="2400"/>
              </a:spcBef>
            </a:pPr>
            <a:r>
              <a:rPr lang="ru-RU" sz="1400" dirty="0" smtClean="0">
                <a:solidFill>
                  <a:srgbClr val="44546A"/>
                </a:solidFill>
                <a:latin typeface="Arial" pitchFamily="34" charset="0"/>
                <a:ea typeface="Tahoma" pitchFamily="34" charset="0"/>
                <a:cs typeface="Arial" pitchFamily="34" charset="0"/>
              </a:rPr>
              <a:t>Источники информации должны быть достоверными и актуальными</a:t>
            </a:r>
          </a:p>
          <a:p>
            <a:pPr>
              <a:spcBef>
                <a:spcPts val="2400"/>
              </a:spcBef>
            </a:pPr>
            <a:r>
              <a:rPr lang="ru-RU" sz="1400" dirty="0">
                <a:solidFill>
                  <a:srgbClr val="44546A"/>
                </a:solidFill>
                <a:latin typeface="Tahoma" pitchFamily="34" charset="0"/>
                <a:ea typeface="Tahoma" pitchFamily="34" charset="0"/>
                <a:cs typeface="Tahoma" pitchFamily="34" charset="0"/>
              </a:rPr>
              <a:t>Анализируемый период – 2 года, предшествующих </a:t>
            </a:r>
            <a:r>
              <a:rPr lang="ru-RU" sz="1400" dirty="0" smtClean="0">
                <a:solidFill>
                  <a:srgbClr val="44546A"/>
                </a:solidFill>
                <a:latin typeface="Tahoma" pitchFamily="34" charset="0"/>
                <a:ea typeface="Tahoma" pitchFamily="34" charset="0"/>
                <a:cs typeface="Tahoma" pitchFamily="34" charset="0"/>
              </a:rPr>
              <a:t>анализу</a:t>
            </a:r>
            <a:endParaRPr lang="ru-RU" sz="1400" dirty="0">
              <a:solidFill>
                <a:srgbClr val="44546A"/>
              </a:solidFill>
              <a:latin typeface="Arial" pitchFamily="34" charset="0"/>
              <a:ea typeface="Tahoma" pitchFamily="34" charset="0"/>
              <a:cs typeface="Arial" pitchFamily="34" charset="0"/>
            </a:endParaRPr>
          </a:p>
        </p:txBody>
      </p:sp>
      <p:sp>
        <p:nvSpPr>
          <p:cNvPr id="7" name="Прямоугольник 6"/>
          <p:cNvSpPr/>
          <p:nvPr/>
        </p:nvSpPr>
        <p:spPr>
          <a:xfrm>
            <a:off x="5433940" y="3877818"/>
            <a:ext cx="1744499" cy="2246769"/>
          </a:xfrm>
          <a:prstGeom prst="rect">
            <a:avLst/>
          </a:prstGeom>
        </p:spPr>
        <p:txBody>
          <a:bodyPr wrap="square">
            <a:spAutoFit/>
          </a:bodyPr>
          <a:lstStyle/>
          <a:p>
            <a:pPr>
              <a:spcBef>
                <a:spcPts val="2400"/>
              </a:spcBef>
            </a:pPr>
            <a:r>
              <a:rPr lang="ru-RU" sz="1400" dirty="0">
                <a:solidFill>
                  <a:srgbClr val="44546A"/>
                </a:solidFill>
                <a:latin typeface="Arial" pitchFamily="34" charset="0"/>
                <a:ea typeface="Tahoma" pitchFamily="34" charset="0"/>
                <a:cs typeface="Arial" pitchFamily="34" charset="0"/>
              </a:rPr>
              <a:t>Отчеты рекомендуется заверять подписями руководителей структурных подразделений объекта анализа, которые их предоставили</a:t>
            </a:r>
          </a:p>
        </p:txBody>
      </p:sp>
      <p:sp>
        <p:nvSpPr>
          <p:cNvPr id="8" name="Прямоугольник 7"/>
          <p:cNvSpPr/>
          <p:nvPr/>
        </p:nvSpPr>
        <p:spPr>
          <a:xfrm>
            <a:off x="3067008" y="3835707"/>
            <a:ext cx="1881980" cy="2677656"/>
          </a:xfrm>
          <a:prstGeom prst="rect">
            <a:avLst/>
          </a:prstGeom>
        </p:spPr>
        <p:txBody>
          <a:bodyPr wrap="square">
            <a:spAutoFit/>
          </a:bodyPr>
          <a:lstStyle/>
          <a:p>
            <a:pPr>
              <a:spcBef>
                <a:spcPts val="2400"/>
              </a:spcBef>
            </a:pPr>
            <a:r>
              <a:rPr lang="ru-RU" sz="1400" dirty="0">
                <a:solidFill>
                  <a:srgbClr val="44546A"/>
                </a:solidFill>
                <a:latin typeface="Arial" pitchFamily="34" charset="0"/>
                <a:ea typeface="Tahoma" pitchFamily="34" charset="0"/>
                <a:cs typeface="Arial" pitchFamily="34" charset="0"/>
              </a:rPr>
              <a:t>Сведения о привлечении к ответственности должностных лиц объекта </a:t>
            </a:r>
            <a:r>
              <a:rPr lang="ru-RU" sz="1400" dirty="0" smtClean="0">
                <a:solidFill>
                  <a:srgbClr val="44546A"/>
                </a:solidFill>
                <a:latin typeface="Arial" pitchFamily="34" charset="0"/>
                <a:ea typeface="Tahoma" pitchFamily="34" charset="0"/>
                <a:cs typeface="Arial" pitchFamily="34" charset="0"/>
              </a:rPr>
              <a:t>за </a:t>
            </a:r>
            <a:r>
              <a:rPr lang="ru-RU" sz="1400" dirty="0">
                <a:solidFill>
                  <a:srgbClr val="44546A"/>
                </a:solidFill>
                <a:latin typeface="Arial" pitchFamily="34" charset="0"/>
                <a:ea typeface="Tahoma" pitchFamily="34" charset="0"/>
                <a:cs typeface="Arial" pitchFamily="34" charset="0"/>
              </a:rPr>
              <a:t>совершение коррупционных правонарушений рекомендуется получать </a:t>
            </a:r>
            <a:r>
              <a:rPr lang="ru-RU" sz="1400" dirty="0" smtClean="0">
                <a:solidFill>
                  <a:srgbClr val="44546A"/>
                </a:solidFill>
                <a:latin typeface="Arial" pitchFamily="34" charset="0"/>
                <a:ea typeface="Tahoma" pitchFamily="34" charset="0"/>
                <a:cs typeface="Arial" pitchFamily="34" charset="0"/>
              </a:rPr>
              <a:t>из </a:t>
            </a:r>
            <a:r>
              <a:rPr lang="ru-RU" sz="1400" dirty="0">
                <a:solidFill>
                  <a:srgbClr val="44546A"/>
                </a:solidFill>
                <a:latin typeface="Arial" pitchFamily="34" charset="0"/>
                <a:ea typeface="Tahoma" pitchFamily="34" charset="0"/>
                <a:cs typeface="Arial" pitchFamily="34" charset="0"/>
              </a:rPr>
              <a:t>данных </a:t>
            </a:r>
            <a:r>
              <a:rPr lang="ru-RU" sz="1400" dirty="0" smtClean="0">
                <a:solidFill>
                  <a:srgbClr val="44546A"/>
                </a:solidFill>
                <a:latin typeface="Arial" pitchFamily="34" charset="0"/>
                <a:ea typeface="Tahoma" pitchFamily="34" charset="0"/>
                <a:cs typeface="Arial" pitchFamily="34" charset="0"/>
              </a:rPr>
              <a:t>КПССУ, </a:t>
            </a:r>
            <a:r>
              <a:rPr lang="ru-RU" sz="1400" dirty="0">
                <a:solidFill>
                  <a:srgbClr val="44546A"/>
                </a:solidFill>
                <a:latin typeface="Arial" pitchFamily="34" charset="0"/>
                <a:ea typeface="Tahoma" pitchFamily="34" charset="0"/>
                <a:cs typeface="Arial" pitchFamily="34" charset="0"/>
              </a:rPr>
              <a:t>Банка судебных актов </a:t>
            </a:r>
            <a:r>
              <a:rPr lang="ru-RU" sz="1400" dirty="0" smtClean="0">
                <a:solidFill>
                  <a:srgbClr val="44546A"/>
                </a:solidFill>
                <a:latin typeface="Arial" pitchFamily="34" charset="0"/>
                <a:ea typeface="Tahoma" pitchFamily="34" charset="0"/>
                <a:cs typeface="Arial" pitchFamily="34" charset="0"/>
              </a:rPr>
              <a:t>ВС</a:t>
            </a:r>
            <a:endParaRPr lang="ru-RU" sz="1400" dirty="0">
              <a:solidFill>
                <a:srgbClr val="44546A"/>
              </a:solidFill>
              <a:latin typeface="Arial" pitchFamily="34" charset="0"/>
              <a:ea typeface="Tahoma" pitchFamily="34" charset="0"/>
              <a:cs typeface="Arial" pitchFamily="34" charset="0"/>
            </a:endParaRPr>
          </a:p>
        </p:txBody>
      </p:sp>
      <p:sp>
        <p:nvSpPr>
          <p:cNvPr id="9" name="Прямоугольник 8"/>
          <p:cNvSpPr/>
          <p:nvPr/>
        </p:nvSpPr>
        <p:spPr>
          <a:xfrm>
            <a:off x="7648874" y="3806917"/>
            <a:ext cx="1881980" cy="2893100"/>
          </a:xfrm>
          <a:prstGeom prst="rect">
            <a:avLst/>
          </a:prstGeom>
        </p:spPr>
        <p:txBody>
          <a:bodyPr wrap="square">
            <a:spAutoFit/>
          </a:bodyPr>
          <a:lstStyle/>
          <a:p>
            <a:pPr>
              <a:spcBef>
                <a:spcPts val="2400"/>
              </a:spcBef>
            </a:pPr>
            <a:r>
              <a:rPr lang="ru-RU" sz="1300" dirty="0">
                <a:solidFill>
                  <a:srgbClr val="44546A"/>
                </a:solidFill>
                <a:latin typeface="Arial" pitchFamily="34" charset="0"/>
                <a:ea typeface="Tahoma" pitchFamily="34" charset="0"/>
                <a:cs typeface="Arial" pitchFamily="34" charset="0"/>
              </a:rPr>
              <a:t>В случае </a:t>
            </a:r>
            <a:r>
              <a:rPr lang="ru-RU" sz="1300" dirty="0" smtClean="0">
                <a:solidFill>
                  <a:srgbClr val="44546A"/>
                </a:solidFill>
                <a:latin typeface="Arial" pitchFamily="34" charset="0"/>
                <a:ea typeface="Tahoma" pitchFamily="34" charset="0"/>
                <a:cs typeface="Arial" pitchFamily="34" charset="0"/>
              </a:rPr>
              <a:t>анализа в деятельности объекта образованного </a:t>
            </a:r>
            <a:r>
              <a:rPr lang="ru-RU" sz="1300" dirty="0">
                <a:solidFill>
                  <a:srgbClr val="44546A"/>
                </a:solidFill>
                <a:latin typeface="Arial" pitchFamily="34" charset="0"/>
                <a:ea typeface="Tahoma" pitchFamily="34" charset="0"/>
                <a:cs typeface="Arial" pitchFamily="34" charset="0"/>
              </a:rPr>
              <a:t>в результате реорганизации </a:t>
            </a:r>
            <a:r>
              <a:rPr lang="ru-RU" sz="1300" dirty="0" smtClean="0">
                <a:solidFill>
                  <a:srgbClr val="44546A"/>
                </a:solidFill>
                <a:latin typeface="Arial" pitchFamily="34" charset="0"/>
                <a:ea typeface="Tahoma" pitchFamily="34" charset="0"/>
                <a:cs typeface="Arial" pitchFamily="34" charset="0"/>
              </a:rPr>
              <a:t>необходимо </a:t>
            </a:r>
            <a:r>
              <a:rPr lang="ru-RU" sz="1300" dirty="0">
                <a:solidFill>
                  <a:srgbClr val="44546A"/>
                </a:solidFill>
                <a:latin typeface="Arial" pitchFamily="34" charset="0"/>
                <a:ea typeface="Tahoma" pitchFamily="34" charset="0"/>
                <a:cs typeface="Arial" pitchFamily="34" charset="0"/>
              </a:rPr>
              <a:t>осуществить сбор информации о деятельности ранее действовавшего </a:t>
            </a:r>
            <a:r>
              <a:rPr lang="ru-RU" sz="1300" dirty="0" smtClean="0">
                <a:solidFill>
                  <a:srgbClr val="44546A"/>
                </a:solidFill>
                <a:latin typeface="Arial" pitchFamily="34" charset="0"/>
                <a:ea typeface="Tahoma" pitchFamily="34" charset="0"/>
                <a:cs typeface="Arial" pitchFamily="34" charset="0"/>
              </a:rPr>
              <a:t>объекта в </a:t>
            </a:r>
            <a:r>
              <a:rPr lang="ru-RU" sz="1300" dirty="0">
                <a:solidFill>
                  <a:srgbClr val="44546A"/>
                </a:solidFill>
                <a:latin typeface="Arial" pitchFamily="34" charset="0"/>
                <a:ea typeface="Tahoma" pitchFamily="34" charset="0"/>
                <a:cs typeface="Arial" pitchFamily="34" charset="0"/>
              </a:rPr>
              <a:t>части переданных им функций</a:t>
            </a:r>
            <a:endParaRPr lang="en-US" sz="1300" dirty="0">
              <a:solidFill>
                <a:srgbClr val="44546A"/>
              </a:solidFill>
              <a:latin typeface="Arial" pitchFamily="34" charset="0"/>
              <a:ea typeface="Tahoma" pitchFamily="34" charset="0"/>
              <a:cs typeface="Arial" pitchFamily="34" charset="0"/>
            </a:endParaRPr>
          </a:p>
        </p:txBody>
      </p:sp>
      <p:sp>
        <p:nvSpPr>
          <p:cNvPr id="13" name="Прямоугольник 12"/>
          <p:cNvSpPr/>
          <p:nvPr/>
        </p:nvSpPr>
        <p:spPr>
          <a:xfrm>
            <a:off x="781008" y="3803374"/>
            <a:ext cx="1876927" cy="289465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0" name="Прямоугольник 9"/>
          <p:cNvSpPr/>
          <p:nvPr/>
        </p:nvSpPr>
        <p:spPr>
          <a:xfrm>
            <a:off x="3067008" y="3803374"/>
            <a:ext cx="1881980" cy="289465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1" name="Прямоугольник 10"/>
          <p:cNvSpPr/>
          <p:nvPr/>
        </p:nvSpPr>
        <p:spPr>
          <a:xfrm>
            <a:off x="5365200" y="3788600"/>
            <a:ext cx="1881980" cy="2880639"/>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2" name="Прямоугольник 11"/>
          <p:cNvSpPr/>
          <p:nvPr/>
        </p:nvSpPr>
        <p:spPr>
          <a:xfrm>
            <a:off x="7648874" y="3788600"/>
            <a:ext cx="1881980" cy="2880639"/>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14" name="Прямоугольник 13"/>
          <p:cNvSpPr/>
          <p:nvPr/>
        </p:nvSpPr>
        <p:spPr>
          <a:xfrm>
            <a:off x="9876240" y="3803374"/>
            <a:ext cx="1881980" cy="286586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endParaRPr>
          </a:p>
        </p:txBody>
      </p:sp>
      <p:sp>
        <p:nvSpPr>
          <p:cNvPr id="3" name="Прямоугольник 2"/>
          <p:cNvSpPr/>
          <p:nvPr/>
        </p:nvSpPr>
        <p:spPr>
          <a:xfrm>
            <a:off x="9899180" y="3835707"/>
            <a:ext cx="1859039" cy="2462213"/>
          </a:xfrm>
          <a:prstGeom prst="rect">
            <a:avLst/>
          </a:prstGeom>
        </p:spPr>
        <p:txBody>
          <a:bodyPr wrap="square">
            <a:spAutoFit/>
          </a:bodyPr>
          <a:lstStyle/>
          <a:p>
            <a:pPr>
              <a:spcBef>
                <a:spcPts val="2400"/>
              </a:spcBef>
            </a:pPr>
            <a:r>
              <a:rPr lang="ru-RU" sz="1400" dirty="0">
                <a:solidFill>
                  <a:srgbClr val="44546A"/>
                </a:solidFill>
                <a:latin typeface="Arial" pitchFamily="34" charset="0"/>
                <a:ea typeface="Tahoma" pitchFamily="34" charset="0"/>
                <a:cs typeface="Arial" pitchFamily="34" charset="0"/>
              </a:rPr>
              <a:t>И</a:t>
            </a:r>
            <a:r>
              <a:rPr lang="ru-RU" sz="1400" dirty="0" smtClean="0">
                <a:solidFill>
                  <a:srgbClr val="44546A"/>
                </a:solidFill>
                <a:latin typeface="Arial" pitchFamily="34" charset="0"/>
                <a:ea typeface="Tahoma" pitchFamily="34" charset="0"/>
                <a:cs typeface="Arial" pitchFamily="34" charset="0"/>
              </a:rPr>
              <a:t>сточники </a:t>
            </a:r>
            <a:r>
              <a:rPr lang="ru-RU" sz="1400" dirty="0">
                <a:solidFill>
                  <a:srgbClr val="44546A"/>
                </a:solidFill>
                <a:latin typeface="Arial" pitchFamily="34" charset="0"/>
                <a:ea typeface="Tahoma" pitchFamily="34" charset="0"/>
                <a:cs typeface="Arial" pitchFamily="34" charset="0"/>
              </a:rPr>
              <a:t>информации, не </a:t>
            </a:r>
            <a:r>
              <a:rPr lang="ru-RU" sz="1400" dirty="0" smtClean="0">
                <a:solidFill>
                  <a:srgbClr val="44546A"/>
                </a:solidFill>
                <a:latin typeface="Arial" pitchFamily="34" charset="0"/>
                <a:ea typeface="Tahoma" pitchFamily="34" charset="0"/>
                <a:cs typeface="Arial" pitchFamily="34" charset="0"/>
              </a:rPr>
              <a:t>находящиеся </a:t>
            </a:r>
            <a:r>
              <a:rPr lang="ru-RU" sz="1400" dirty="0">
                <a:solidFill>
                  <a:srgbClr val="44546A"/>
                </a:solidFill>
                <a:latin typeface="Arial" pitchFamily="34" charset="0"/>
                <a:ea typeface="Tahoma" pitchFamily="34" charset="0"/>
                <a:cs typeface="Arial" pitchFamily="34" charset="0"/>
              </a:rPr>
              <a:t>в открытом доступе, </a:t>
            </a:r>
            <a:r>
              <a:rPr lang="ru-RU" sz="1400" dirty="0" smtClean="0">
                <a:solidFill>
                  <a:srgbClr val="44546A"/>
                </a:solidFill>
                <a:latin typeface="Arial" pitchFamily="34" charset="0"/>
                <a:ea typeface="Tahoma" pitchFamily="34" charset="0"/>
                <a:cs typeface="Arial" pitchFamily="34" charset="0"/>
              </a:rPr>
              <a:t>предоставляются </a:t>
            </a:r>
            <a:r>
              <a:rPr lang="ru-RU" sz="1400" dirty="0">
                <a:solidFill>
                  <a:srgbClr val="44546A"/>
                </a:solidFill>
                <a:latin typeface="Arial" pitchFamily="34" charset="0"/>
                <a:ea typeface="Tahoma" pitchFamily="34" charset="0"/>
                <a:cs typeface="Arial" pitchFamily="34" charset="0"/>
              </a:rPr>
              <a:t>структурными подразделениями объекта анализа, которые владеют данной информацией</a:t>
            </a:r>
          </a:p>
        </p:txBody>
      </p:sp>
      <p:grpSp>
        <p:nvGrpSpPr>
          <p:cNvPr id="6" name="Группа 5"/>
          <p:cNvGrpSpPr/>
          <p:nvPr/>
        </p:nvGrpSpPr>
        <p:grpSpPr>
          <a:xfrm>
            <a:off x="0" y="1235983"/>
            <a:ext cx="12172950" cy="2486025"/>
            <a:chOff x="0" y="1789748"/>
            <a:chExt cx="12172950" cy="2486025"/>
          </a:xfrm>
        </p:grpSpPr>
        <p:pic>
          <p:nvPicPr>
            <p:cNvPr id="1029" name="Picture 5"/>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1789748"/>
              <a:ext cx="12172950"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Овал 3"/>
            <p:cNvSpPr/>
            <p:nvPr/>
          </p:nvSpPr>
          <p:spPr>
            <a:xfrm>
              <a:off x="1299411" y="2279984"/>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Овал 14"/>
            <p:cNvSpPr/>
            <p:nvPr/>
          </p:nvSpPr>
          <p:spPr>
            <a:xfrm>
              <a:off x="5862035" y="2300035"/>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Овал 15"/>
            <p:cNvSpPr/>
            <p:nvPr/>
          </p:nvSpPr>
          <p:spPr>
            <a:xfrm>
              <a:off x="10427368" y="2294019"/>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Овал 16"/>
            <p:cNvSpPr/>
            <p:nvPr/>
          </p:nvSpPr>
          <p:spPr>
            <a:xfrm>
              <a:off x="8151726" y="2300035"/>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Овал 17"/>
            <p:cNvSpPr/>
            <p:nvPr/>
          </p:nvSpPr>
          <p:spPr>
            <a:xfrm>
              <a:off x="3581892" y="2294018"/>
              <a:ext cx="888310" cy="890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054" name="Picture 6" descr="https://egov.kz/cms/sites/default/files/12_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52892" y="2535387"/>
              <a:ext cx="546309" cy="4075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spiritsonalearningadventure.files.wordpress.com/2013/01/automatic-writ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51848" y="2577722"/>
              <a:ext cx="520718" cy="3229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cdn4.iconfinder.com/data/icons/product-management-glyph/64/management-team-manage-administration-staff-crew-512.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252981" y="2346959"/>
              <a:ext cx="685800"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s://cdn.pixabay.com/photo/2013/07/13/13/21/information-160885_128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563454" y="2416622"/>
              <a:ext cx="616138" cy="616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cdn.onlinewebfonts.com/svg/download_316058.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399508" y="2381094"/>
              <a:ext cx="688115" cy="68811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3526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yt3.ggpht.com/a/AATXAJw2I1xPaNdAaPjbtKWjjbiCCvPQCyYKJtVDow=s900-c-k-c0xffffffff-no-rj-m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2466" y="5080873"/>
            <a:ext cx="1193439" cy="119343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5911850" y="1136649"/>
            <a:ext cx="588645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1300" y="1136649"/>
            <a:ext cx="499110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16</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3" name="TextBox 2"/>
          <p:cNvSpPr txBox="1"/>
          <p:nvPr/>
        </p:nvSpPr>
        <p:spPr>
          <a:xfrm>
            <a:off x="241300" y="1248627"/>
            <a:ext cx="4991100" cy="584775"/>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ИСТОЧНИКИ ИНФОРМАЦИИ</a:t>
            </a:r>
            <a:br>
              <a:rPr lang="ru-RU" b="1" dirty="0" smtClean="0">
                <a:solidFill>
                  <a:schemeClr val="bg1"/>
                </a:solidFill>
                <a:latin typeface="Tahoma" pitchFamily="34" charset="0"/>
                <a:ea typeface="Tahoma" pitchFamily="34" charset="0"/>
                <a:cs typeface="Tahoma" pitchFamily="34" charset="0"/>
              </a:rPr>
            </a:br>
            <a:r>
              <a:rPr lang="ru-RU" sz="1400" dirty="0" smtClean="0">
                <a:solidFill>
                  <a:schemeClr val="bg1"/>
                </a:solidFill>
                <a:latin typeface="Tahoma" pitchFamily="34" charset="0"/>
                <a:ea typeface="Tahoma" pitchFamily="34" charset="0"/>
                <a:cs typeface="Tahoma" pitchFamily="34" charset="0"/>
              </a:rPr>
              <a:t>сбор и обобщение информации об объекте анализа</a:t>
            </a:r>
            <a:endParaRPr lang="ru-RU"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41300" y="2495550"/>
            <a:ext cx="5073650" cy="2585323"/>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Представления по устранению обстоятельств, способствовавших совершению преступления, внесенное органом уголовного преследования в рамках статьи 200 УПК</a:t>
            </a: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Вступившие в законную силу судебные акты (решения, постановления, приговоры)</a:t>
            </a:r>
          </a:p>
        </p:txBody>
      </p:sp>
      <p:sp>
        <p:nvSpPr>
          <p:cNvPr id="11" name="TextBox 10"/>
          <p:cNvSpPr txBox="1"/>
          <p:nvPr/>
        </p:nvSpPr>
        <p:spPr>
          <a:xfrm>
            <a:off x="5940425" y="1323458"/>
            <a:ext cx="5800725" cy="369332"/>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НЕОБХОДИМЫЕ ДЕЙСТВИЯ</a:t>
            </a:r>
            <a:endParaRPr lang="ru-RU" b="1" dirty="0">
              <a:solidFill>
                <a:schemeClr val="bg1"/>
              </a:solidFill>
              <a:latin typeface="Tahoma" pitchFamily="34" charset="0"/>
              <a:ea typeface="Tahoma" pitchFamily="34" charset="0"/>
              <a:cs typeface="Tahoma" pitchFamily="34" charset="0"/>
            </a:endParaRPr>
          </a:p>
        </p:txBody>
      </p:sp>
      <p:sp>
        <p:nvSpPr>
          <p:cNvPr id="6" name="Прямоугольник 5"/>
          <p:cNvSpPr/>
          <p:nvPr/>
        </p:nvSpPr>
        <p:spPr>
          <a:xfrm>
            <a:off x="241300" y="1879600"/>
            <a:ext cx="499110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911850" y="1879600"/>
            <a:ext cx="588645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911850" y="1987718"/>
            <a:ext cx="5619750" cy="369332"/>
          </a:xfrm>
          <a:prstGeom prst="rect">
            <a:avLst/>
          </a:prstGeom>
          <a:noFill/>
        </p:spPr>
        <p:txBody>
          <a:bodyPr wrap="square" rtlCol="0">
            <a:spAutoFit/>
          </a:bodyPr>
          <a:lstStyle/>
          <a:p>
            <a:pPr algn="ctr"/>
            <a:r>
              <a:rPr lang="ru-RU" dirty="0" smtClean="0">
                <a:solidFill>
                  <a:schemeClr val="tx2"/>
                </a:solidFill>
                <a:latin typeface="Tahoma" pitchFamily="34" charset="0"/>
                <a:ea typeface="Tahoma" pitchFamily="34" charset="0"/>
                <a:cs typeface="Tahoma" pitchFamily="34" charset="0"/>
              </a:rPr>
              <a:t>ПО ИТОГАМ МАТЕРИАЛОВ УГОЛОВНОГО ДЕЛА</a:t>
            </a:r>
            <a:endParaRPr lang="ru-RU" dirty="0">
              <a:solidFill>
                <a:schemeClr val="tx2"/>
              </a:solidFill>
              <a:latin typeface="Tahoma" pitchFamily="34" charset="0"/>
              <a:ea typeface="Tahoma" pitchFamily="34" charset="0"/>
              <a:cs typeface="Tahoma" pitchFamily="34" charset="0"/>
            </a:endParaRPr>
          </a:p>
        </p:txBody>
      </p:sp>
      <p:sp>
        <p:nvSpPr>
          <p:cNvPr id="19" name="TextBox 18"/>
          <p:cNvSpPr txBox="1"/>
          <p:nvPr/>
        </p:nvSpPr>
        <p:spPr>
          <a:xfrm>
            <a:off x="6242050" y="2495550"/>
            <a:ext cx="5073650" cy="1477328"/>
          </a:xfrm>
          <a:prstGeom prst="rect">
            <a:avLst/>
          </a:prstGeom>
          <a:noFill/>
        </p:spPr>
        <p:txBody>
          <a:bodyPr wrap="square" rtlCol="0">
            <a:spAutoFit/>
          </a:bodyPr>
          <a:lstStyle/>
          <a:p>
            <a:pPr algn="ctr"/>
            <a:r>
              <a:rPr lang="ru-RU" dirty="0" smtClean="0">
                <a:solidFill>
                  <a:schemeClr val="tx2"/>
                </a:solidFill>
                <a:latin typeface="Tahoma" pitchFamily="34" charset="0"/>
                <a:ea typeface="Tahoma" pitchFamily="34" charset="0"/>
                <a:cs typeface="Tahoma" pitchFamily="34" charset="0"/>
              </a:rPr>
              <a:t>составляется</a:t>
            </a:r>
          </a:p>
          <a:p>
            <a:pPr algn="ctr"/>
            <a:endParaRPr lang="ru-RU" dirty="0" smtClean="0">
              <a:solidFill>
                <a:schemeClr val="tx2"/>
              </a:solidFill>
              <a:latin typeface="Tahoma" pitchFamily="34" charset="0"/>
              <a:ea typeface="Tahoma" pitchFamily="34" charset="0"/>
              <a:cs typeface="Tahoma" pitchFamily="34" charset="0"/>
            </a:endParaRPr>
          </a:p>
          <a:p>
            <a:pPr algn="ctr"/>
            <a:r>
              <a:rPr lang="ru-RU" b="1" u="sng" dirty="0" smtClean="0">
                <a:solidFill>
                  <a:schemeClr val="tx2"/>
                </a:solidFill>
                <a:latin typeface="Tahoma" pitchFamily="34" charset="0"/>
                <a:ea typeface="Tahoma" pitchFamily="34" charset="0"/>
                <a:cs typeface="Tahoma" pitchFamily="34" charset="0"/>
              </a:rPr>
              <a:t>ВИЗУАЛЬНАЯ СХЕМА</a:t>
            </a:r>
          </a:p>
          <a:p>
            <a:pPr algn="ctr"/>
            <a:r>
              <a:rPr lang="ru-RU" dirty="0" smtClean="0">
                <a:solidFill>
                  <a:schemeClr val="tx2"/>
                </a:solidFill>
                <a:latin typeface="Tahoma" pitchFamily="34" charset="0"/>
                <a:ea typeface="Tahoma" pitchFamily="34" charset="0"/>
                <a:cs typeface="Tahoma" pitchFamily="34" charset="0"/>
              </a:rPr>
              <a:t>с описанием обстоятельств преступления, причин и условий</a:t>
            </a:r>
            <a:endParaRPr lang="ru-RU" dirty="0">
              <a:solidFill>
                <a:schemeClr val="tx2"/>
              </a:solidFill>
              <a:latin typeface="Tahoma" pitchFamily="34" charset="0"/>
              <a:ea typeface="Tahoma" pitchFamily="34" charset="0"/>
              <a:cs typeface="Tahoma" pitchFamily="34" charset="0"/>
            </a:endParaRPr>
          </a:p>
        </p:txBody>
      </p:sp>
      <p:sp>
        <p:nvSpPr>
          <p:cNvPr id="20" name="TextBox 19"/>
          <p:cNvSpPr txBox="1"/>
          <p:nvPr/>
        </p:nvSpPr>
        <p:spPr>
          <a:xfrm>
            <a:off x="5911850" y="4143375"/>
            <a:ext cx="5829300" cy="1477328"/>
          </a:xfrm>
          <a:prstGeom prst="rect">
            <a:avLst/>
          </a:prstGeom>
          <a:noFill/>
        </p:spPr>
        <p:txBody>
          <a:bodyPr wrap="square" rtlCol="0">
            <a:spAutoFit/>
          </a:bodyPr>
          <a:lstStyle/>
          <a:p>
            <a:r>
              <a:rPr lang="ru-RU" b="1" dirty="0" smtClean="0">
                <a:solidFill>
                  <a:schemeClr val="tx2"/>
                </a:solidFill>
                <a:latin typeface="Tahoma" pitchFamily="34" charset="0"/>
                <a:ea typeface="Tahoma" pitchFamily="34" charset="0"/>
                <a:cs typeface="Tahoma" pitchFamily="34" charset="0"/>
              </a:rPr>
              <a:t>Получение взятки </a:t>
            </a:r>
            <a:r>
              <a:rPr lang="ru-RU" dirty="0" smtClean="0">
                <a:solidFill>
                  <a:schemeClr val="tx2"/>
                </a:solidFill>
                <a:latin typeface="Tahoma" pitchFamily="34" charset="0"/>
                <a:ea typeface="Tahoma" pitchFamily="34" charset="0"/>
                <a:cs typeface="Tahoma" pitchFamily="34" charset="0"/>
              </a:rPr>
              <a:t>– за что? За какое действие (бездействие), решение и др.</a:t>
            </a:r>
          </a:p>
          <a:p>
            <a:endParaRPr lang="ru-RU" dirty="0">
              <a:solidFill>
                <a:schemeClr val="tx2"/>
              </a:solidFill>
              <a:latin typeface="Tahoma" pitchFamily="34" charset="0"/>
              <a:ea typeface="Tahoma" pitchFamily="34" charset="0"/>
              <a:cs typeface="Tahoma" pitchFamily="34" charset="0"/>
            </a:endParaRPr>
          </a:p>
          <a:p>
            <a:r>
              <a:rPr lang="ru-RU" b="1" dirty="0" smtClean="0">
                <a:solidFill>
                  <a:schemeClr val="tx2"/>
                </a:solidFill>
                <a:latin typeface="Tahoma" pitchFamily="34" charset="0"/>
                <a:ea typeface="Tahoma" pitchFamily="34" charset="0"/>
                <a:cs typeface="Tahoma" pitchFamily="34" charset="0"/>
              </a:rPr>
              <a:t>Хищение</a:t>
            </a:r>
            <a:r>
              <a:rPr lang="ru-RU" dirty="0" smtClean="0">
                <a:solidFill>
                  <a:schemeClr val="tx2"/>
                </a:solidFill>
                <a:latin typeface="Tahoma" pitchFamily="34" charset="0"/>
                <a:ea typeface="Tahoma" pitchFamily="34" charset="0"/>
                <a:cs typeface="Tahoma" pitchFamily="34" charset="0"/>
              </a:rPr>
              <a:t> – Какой способ? Обстоятельства, круг участников?</a:t>
            </a:r>
            <a:endParaRPr lang="ru-RU" dirty="0">
              <a:solidFill>
                <a:schemeClr val="tx2"/>
              </a:solidFill>
              <a:latin typeface="Tahoma" pitchFamily="34" charset="0"/>
              <a:ea typeface="Tahoma" pitchFamily="34" charset="0"/>
              <a:cs typeface="Tahoma" pitchFamily="34" charset="0"/>
            </a:endParaRPr>
          </a:p>
        </p:txBody>
      </p:sp>
      <p:sp>
        <p:nvSpPr>
          <p:cNvPr id="21" name="TextBox 20"/>
          <p:cNvSpPr txBox="1"/>
          <p:nvPr/>
        </p:nvSpPr>
        <p:spPr>
          <a:xfrm>
            <a:off x="5940425" y="5483820"/>
            <a:ext cx="5829300" cy="923330"/>
          </a:xfrm>
          <a:prstGeom prst="rect">
            <a:avLst/>
          </a:prstGeom>
          <a:noFill/>
        </p:spPr>
        <p:txBody>
          <a:bodyPr wrap="square" rtlCol="0">
            <a:spAutoFit/>
          </a:bodyPr>
          <a:lstStyle/>
          <a:p>
            <a:r>
              <a:rPr lang="ru-RU" dirty="0" smtClean="0">
                <a:solidFill>
                  <a:schemeClr val="tx2"/>
                </a:solidFill>
                <a:latin typeface="Tahoma" pitchFamily="34" charset="0"/>
                <a:ea typeface="Tahoma" pitchFamily="34" charset="0"/>
                <a:cs typeface="Tahoma" pitchFamily="34" charset="0"/>
              </a:rPr>
              <a:t>Изучение правовой базы, регламентирующей эти бизнес-процессы </a:t>
            </a:r>
            <a:r>
              <a:rPr lang="ru-RU" b="1" dirty="0" smtClean="0">
                <a:solidFill>
                  <a:schemeClr val="tx2"/>
                </a:solidFill>
                <a:latin typeface="Tahoma" pitchFamily="34" charset="0"/>
                <a:ea typeface="Tahoma" pitchFamily="34" charset="0"/>
                <a:cs typeface="Tahoma" pitchFamily="34" charset="0"/>
              </a:rPr>
              <a:t>для выявления пробелов и узких мест</a:t>
            </a:r>
            <a:endParaRPr lang="ru-RU" b="1" dirty="0">
              <a:solidFill>
                <a:schemeClr val="tx2"/>
              </a:solidFill>
              <a:latin typeface="Tahoma" pitchFamily="34" charset="0"/>
              <a:ea typeface="Tahoma" pitchFamily="34" charset="0"/>
              <a:cs typeface="Tahoma" pitchFamily="34" charset="0"/>
            </a:endParaRPr>
          </a:p>
        </p:txBody>
      </p:sp>
      <p:sp>
        <p:nvSpPr>
          <p:cNvPr id="22" name="TextBox 21"/>
          <p:cNvSpPr txBox="1"/>
          <p:nvPr/>
        </p:nvSpPr>
        <p:spPr>
          <a:xfrm>
            <a:off x="488950" y="338614"/>
            <a:ext cx="5073650" cy="400110"/>
          </a:xfrm>
          <a:prstGeom prst="rect">
            <a:avLst/>
          </a:prstGeom>
          <a:noFill/>
        </p:spPr>
        <p:txBody>
          <a:bodyPr wrap="square" rtlCol="0">
            <a:spAutoFit/>
          </a:bodyPr>
          <a:lstStyle/>
          <a:p>
            <a:r>
              <a:rPr lang="ru-RU" sz="2000" b="1" dirty="0" smtClean="0">
                <a:solidFill>
                  <a:schemeClr val="accent2"/>
                </a:solidFill>
                <a:latin typeface="Tahoma" pitchFamily="34" charset="0"/>
                <a:ea typeface="Tahoma" pitchFamily="34" charset="0"/>
                <a:cs typeface="Tahoma" pitchFamily="34" charset="0"/>
              </a:rPr>
              <a:t>ОБРАТИТЬ ВНИМАНИЕ!</a:t>
            </a:r>
            <a:endParaRPr lang="ru-RU" sz="2000" b="1" dirty="0">
              <a:solidFill>
                <a:schemeClr val="accent2"/>
              </a:solidFill>
              <a:latin typeface="Tahoma" pitchFamily="34" charset="0"/>
              <a:ea typeface="Tahoma" pitchFamily="34" charset="0"/>
              <a:cs typeface="Tahoma" pitchFamily="34" charset="0"/>
            </a:endParaRPr>
          </a:p>
        </p:txBody>
      </p:sp>
      <p:pic>
        <p:nvPicPr>
          <p:cNvPr id="1026" name="Picture 2" descr="http://zhaikuni.kz/wp-content/uploads/2020/07/8889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625" t="36868" r="27963" b="38226"/>
          <a:stretch/>
        </p:blipFill>
        <p:spPr bwMode="auto">
          <a:xfrm>
            <a:off x="929393" y="5293829"/>
            <a:ext cx="827590" cy="6537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allart.kz/wp-content/uploads/2019/05/vcbf5hgf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917" t="16802" r="32298" b="11905"/>
          <a:stretch/>
        </p:blipFill>
        <p:spPr bwMode="auto">
          <a:xfrm>
            <a:off x="2194259" y="5252507"/>
            <a:ext cx="740276" cy="736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562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gov.kz/uploads/2019/12/25/d8217f224394280ea6084a3ee64f8aee_original.740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753" y="4841142"/>
            <a:ext cx="897857" cy="72034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5911850" y="1136649"/>
            <a:ext cx="588645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1300" y="1136649"/>
            <a:ext cx="499110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17</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3" name="TextBox 2"/>
          <p:cNvSpPr txBox="1"/>
          <p:nvPr/>
        </p:nvSpPr>
        <p:spPr>
          <a:xfrm>
            <a:off x="241300" y="1248627"/>
            <a:ext cx="4991100" cy="584775"/>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ИСТОЧНИКИ ИНФОРМАЦИИ</a:t>
            </a:r>
            <a:br>
              <a:rPr lang="ru-RU" b="1" dirty="0" smtClean="0">
                <a:solidFill>
                  <a:schemeClr val="bg1"/>
                </a:solidFill>
                <a:latin typeface="Tahoma" pitchFamily="34" charset="0"/>
                <a:ea typeface="Tahoma" pitchFamily="34" charset="0"/>
                <a:cs typeface="Tahoma" pitchFamily="34" charset="0"/>
              </a:rPr>
            </a:br>
            <a:r>
              <a:rPr lang="ru-RU" sz="1400" dirty="0" smtClean="0">
                <a:solidFill>
                  <a:schemeClr val="bg1"/>
                </a:solidFill>
                <a:latin typeface="Tahoma" pitchFamily="34" charset="0"/>
                <a:ea typeface="Tahoma" pitchFamily="34" charset="0"/>
                <a:cs typeface="Tahoma" pitchFamily="34" charset="0"/>
              </a:rPr>
              <a:t>сбор и обобщение информации об объекте анализа</a:t>
            </a:r>
            <a:endParaRPr lang="ru-RU"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41300" y="2495550"/>
            <a:ext cx="5073650" cy="1477328"/>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Акты проверок органов прокуратуры</a:t>
            </a:r>
          </a:p>
          <a:p>
            <a:pPr marL="285750" indent="-285750">
              <a:buFont typeface="Wingdings" pitchFamily="2" charset="2"/>
              <a:buChar char="§"/>
            </a:pPr>
            <a:endParaRPr lang="ru-RU" dirty="0" smtClean="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Акты по итогам </a:t>
            </a:r>
            <a:r>
              <a:rPr lang="ru-RU" dirty="0" err="1" smtClean="0">
                <a:solidFill>
                  <a:schemeClr val="tx2"/>
                </a:solidFill>
                <a:latin typeface="Tahoma" pitchFamily="34" charset="0"/>
                <a:ea typeface="Tahoma" pitchFamily="34" charset="0"/>
                <a:cs typeface="Tahoma" pitchFamily="34" charset="0"/>
              </a:rPr>
              <a:t>госудита</a:t>
            </a:r>
            <a:endParaRPr lang="ru-RU" dirty="0" smtClean="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Акты проверок служб внутреннего аудита</a:t>
            </a:r>
          </a:p>
        </p:txBody>
      </p:sp>
      <p:sp>
        <p:nvSpPr>
          <p:cNvPr id="11" name="TextBox 10"/>
          <p:cNvSpPr txBox="1"/>
          <p:nvPr/>
        </p:nvSpPr>
        <p:spPr>
          <a:xfrm>
            <a:off x="5940425" y="1323458"/>
            <a:ext cx="5800725" cy="369332"/>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НЕОБХОДИМЫЕ ДЕЙСТВИЯ</a:t>
            </a:r>
            <a:endParaRPr lang="ru-RU" b="1" dirty="0">
              <a:solidFill>
                <a:schemeClr val="bg1"/>
              </a:solidFill>
              <a:latin typeface="Tahoma" pitchFamily="34" charset="0"/>
              <a:ea typeface="Tahoma" pitchFamily="34" charset="0"/>
              <a:cs typeface="Tahoma" pitchFamily="34" charset="0"/>
            </a:endParaRPr>
          </a:p>
        </p:txBody>
      </p:sp>
      <p:sp>
        <p:nvSpPr>
          <p:cNvPr id="6" name="Прямоугольник 5"/>
          <p:cNvSpPr/>
          <p:nvPr/>
        </p:nvSpPr>
        <p:spPr>
          <a:xfrm>
            <a:off x="241300" y="1879600"/>
            <a:ext cx="499110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911850" y="1879600"/>
            <a:ext cx="588645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911850" y="1987718"/>
            <a:ext cx="5619750" cy="369332"/>
          </a:xfrm>
          <a:prstGeom prst="rect">
            <a:avLst/>
          </a:prstGeom>
          <a:noFill/>
        </p:spPr>
        <p:txBody>
          <a:bodyPr wrap="square" rtlCol="0">
            <a:spAutoFit/>
          </a:bodyPr>
          <a:lstStyle/>
          <a:p>
            <a:pPr algn="ctr"/>
            <a:r>
              <a:rPr lang="ru-RU" dirty="0" smtClean="0">
                <a:solidFill>
                  <a:schemeClr val="tx2"/>
                </a:solidFill>
                <a:latin typeface="Tahoma" pitchFamily="34" charset="0"/>
                <a:ea typeface="Tahoma" pitchFamily="34" charset="0"/>
                <a:cs typeface="Tahoma" pitchFamily="34" charset="0"/>
              </a:rPr>
              <a:t>ПО МАТЕРИАЛАМ АКТОВ ПРОВЕРОК</a:t>
            </a:r>
            <a:endParaRPr lang="ru-RU" dirty="0">
              <a:solidFill>
                <a:schemeClr val="tx2"/>
              </a:solidFill>
              <a:latin typeface="Tahoma" pitchFamily="34" charset="0"/>
              <a:ea typeface="Tahoma" pitchFamily="34" charset="0"/>
              <a:cs typeface="Tahoma" pitchFamily="34" charset="0"/>
            </a:endParaRPr>
          </a:p>
        </p:txBody>
      </p:sp>
      <p:sp>
        <p:nvSpPr>
          <p:cNvPr id="19" name="TextBox 18"/>
          <p:cNvSpPr txBox="1"/>
          <p:nvPr/>
        </p:nvSpPr>
        <p:spPr>
          <a:xfrm>
            <a:off x="6184900" y="2309804"/>
            <a:ext cx="5073650" cy="4131900"/>
          </a:xfrm>
          <a:prstGeom prst="rect">
            <a:avLst/>
          </a:prstGeom>
          <a:noFill/>
        </p:spPr>
        <p:txBody>
          <a:bodyPr wrap="square" rtlCol="0">
            <a:spAutoFit/>
          </a:bodyPr>
          <a:lstStyle/>
          <a:p>
            <a:pPr algn="ctr"/>
            <a:r>
              <a:rPr lang="ru-RU" dirty="0" smtClean="0">
                <a:solidFill>
                  <a:schemeClr val="tx2"/>
                </a:solidFill>
                <a:latin typeface="Tahoma" pitchFamily="34" charset="0"/>
                <a:ea typeface="Tahoma" pitchFamily="34" charset="0"/>
                <a:cs typeface="Tahoma" pitchFamily="34" charset="0"/>
              </a:rPr>
              <a:t>составляется</a:t>
            </a:r>
          </a:p>
          <a:p>
            <a:pPr algn="ctr"/>
            <a:endParaRPr lang="ru-RU" dirty="0" smtClean="0">
              <a:solidFill>
                <a:schemeClr val="tx2"/>
              </a:solidFill>
              <a:latin typeface="Tahoma" pitchFamily="34" charset="0"/>
              <a:ea typeface="Tahoma" pitchFamily="34" charset="0"/>
              <a:cs typeface="Tahoma" pitchFamily="34" charset="0"/>
            </a:endParaRPr>
          </a:p>
          <a:p>
            <a:pPr algn="ctr"/>
            <a:r>
              <a:rPr lang="ru-RU" b="1" u="sng" dirty="0" smtClean="0">
                <a:solidFill>
                  <a:schemeClr val="tx2"/>
                </a:solidFill>
                <a:latin typeface="Tahoma" pitchFamily="34" charset="0"/>
                <a:ea typeface="Tahoma" pitchFamily="34" charset="0"/>
                <a:cs typeface="Tahoma" pitchFamily="34" charset="0"/>
              </a:rPr>
              <a:t>ВИЗУАЛЬНАЯ СХЕМА</a:t>
            </a:r>
          </a:p>
          <a:p>
            <a:pPr algn="ctr"/>
            <a:r>
              <a:rPr lang="ru-RU" dirty="0" smtClean="0">
                <a:solidFill>
                  <a:schemeClr val="tx2"/>
                </a:solidFill>
                <a:latin typeface="Tahoma" pitchFamily="34" charset="0"/>
                <a:ea typeface="Tahoma" pitchFamily="34" charset="0"/>
                <a:cs typeface="Tahoma" pitchFamily="34" charset="0"/>
              </a:rPr>
              <a:t>с описанием обстоятельств, причин и условий выявленных нарушений</a:t>
            </a:r>
          </a:p>
          <a:p>
            <a:pPr algn="ctr"/>
            <a:endParaRPr lang="ru-RU" sz="1050" dirty="0">
              <a:solidFill>
                <a:schemeClr val="tx2"/>
              </a:solidFill>
              <a:latin typeface="Tahoma" pitchFamily="34" charset="0"/>
              <a:ea typeface="Tahoma" pitchFamily="34" charset="0"/>
              <a:cs typeface="Tahoma" pitchFamily="34" charset="0"/>
            </a:endParaRPr>
          </a:p>
          <a:p>
            <a:pPr algn="just"/>
            <a:r>
              <a:rPr lang="ru-RU" dirty="0" smtClean="0">
                <a:solidFill>
                  <a:schemeClr val="tx2"/>
                </a:solidFill>
                <a:latin typeface="Tahoma" pitchFamily="34" charset="0"/>
                <a:ea typeface="Tahoma" pitchFamily="34" charset="0"/>
                <a:cs typeface="Tahoma" pitchFamily="34" charset="0"/>
              </a:rPr>
              <a:t>Кем допущены нарушения? Носят ли они системный характер? При каких обстоятельствах?</a:t>
            </a:r>
          </a:p>
          <a:p>
            <a:pPr algn="just"/>
            <a:r>
              <a:rPr lang="ru-RU" dirty="0" smtClean="0">
                <a:solidFill>
                  <a:schemeClr val="tx2"/>
                </a:solidFill>
                <a:latin typeface="Tahoma" pitchFamily="34" charset="0"/>
                <a:ea typeface="Tahoma" pitchFamily="34" charset="0"/>
                <a:cs typeface="Tahoma" pitchFamily="34" charset="0"/>
              </a:rPr>
              <a:t>Что позволило совершить нарушения: несовершенство НПА или </a:t>
            </a:r>
            <a:r>
              <a:rPr lang="ru-RU" dirty="0" err="1" smtClean="0">
                <a:solidFill>
                  <a:schemeClr val="tx2"/>
                </a:solidFill>
                <a:latin typeface="Tahoma" pitchFamily="34" charset="0"/>
                <a:ea typeface="Tahoma" pitchFamily="34" charset="0"/>
                <a:cs typeface="Tahoma" pitchFamily="34" charset="0"/>
              </a:rPr>
              <a:t>адмпроцедур</a:t>
            </a:r>
            <a:r>
              <a:rPr lang="ru-RU" dirty="0" smtClean="0">
                <a:solidFill>
                  <a:schemeClr val="tx2"/>
                </a:solidFill>
                <a:latin typeface="Tahoma" pitchFamily="34" charset="0"/>
                <a:ea typeface="Tahoma" pitchFamily="34" charset="0"/>
                <a:cs typeface="Tahoma" pitchFamily="34" charset="0"/>
              </a:rPr>
              <a:t>?</a:t>
            </a:r>
          </a:p>
          <a:p>
            <a:pPr algn="just"/>
            <a:r>
              <a:rPr lang="ru-RU" dirty="0" smtClean="0">
                <a:solidFill>
                  <a:schemeClr val="tx2"/>
                </a:solidFill>
                <a:latin typeface="Tahoma" pitchFamily="34" charset="0"/>
                <a:ea typeface="Tahoma" pitchFamily="34" charset="0"/>
                <a:cs typeface="Tahoma" pitchFamily="34" charset="0"/>
              </a:rPr>
              <a:t>Причины не выявления нарушений руководством объекта анализа иными сотрудниками?</a:t>
            </a:r>
          </a:p>
          <a:p>
            <a:pPr algn="just"/>
            <a:endParaRPr lang="ru-RU" dirty="0" smtClean="0">
              <a:solidFill>
                <a:schemeClr val="tx2"/>
              </a:solidFill>
              <a:latin typeface="Tahoma" pitchFamily="34" charset="0"/>
              <a:ea typeface="Tahoma" pitchFamily="34" charset="0"/>
              <a:cs typeface="Tahoma" pitchFamily="34" charset="0"/>
            </a:endParaRPr>
          </a:p>
        </p:txBody>
      </p:sp>
      <p:sp>
        <p:nvSpPr>
          <p:cNvPr id="22" name="TextBox 21"/>
          <p:cNvSpPr txBox="1"/>
          <p:nvPr/>
        </p:nvSpPr>
        <p:spPr>
          <a:xfrm>
            <a:off x="488950" y="338614"/>
            <a:ext cx="5073650" cy="400110"/>
          </a:xfrm>
          <a:prstGeom prst="rect">
            <a:avLst/>
          </a:prstGeom>
          <a:noFill/>
        </p:spPr>
        <p:txBody>
          <a:bodyPr wrap="square" rtlCol="0">
            <a:spAutoFit/>
          </a:bodyPr>
          <a:lstStyle/>
          <a:p>
            <a:r>
              <a:rPr lang="ru-RU" sz="2000" b="1" dirty="0" smtClean="0">
                <a:solidFill>
                  <a:schemeClr val="accent2"/>
                </a:solidFill>
                <a:latin typeface="Tahoma" pitchFamily="34" charset="0"/>
                <a:ea typeface="Tahoma" pitchFamily="34" charset="0"/>
                <a:cs typeface="Tahoma" pitchFamily="34" charset="0"/>
              </a:rPr>
              <a:t>ОБРАТИТЬ ВНИМАНИЕ!</a:t>
            </a:r>
            <a:endParaRPr lang="ru-RU" sz="2000" b="1" dirty="0">
              <a:solidFill>
                <a:schemeClr val="accent2"/>
              </a:solidFill>
              <a:latin typeface="Tahoma" pitchFamily="34" charset="0"/>
              <a:ea typeface="Tahoma" pitchFamily="34" charset="0"/>
              <a:cs typeface="Tahoma" pitchFamily="34" charset="0"/>
            </a:endParaRPr>
          </a:p>
        </p:txBody>
      </p:sp>
      <p:pic>
        <p:nvPicPr>
          <p:cNvPr id="16" name="Picture 4" descr="https://allart.kz/wp-content/uploads/2019/05/vcbf5hgfh.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917" t="16802" r="32298" b="11905"/>
          <a:stretch/>
        </p:blipFill>
        <p:spPr bwMode="auto">
          <a:xfrm>
            <a:off x="3764379" y="4895238"/>
            <a:ext cx="740276" cy="7363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turkystan.kz/wp-content/uploads/2015/09/Logotip_S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7197" y="4841142"/>
            <a:ext cx="819306" cy="790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10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911850" y="1136649"/>
            <a:ext cx="588645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1300" y="1136649"/>
            <a:ext cx="4991100" cy="7429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18</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3" name="TextBox 2"/>
          <p:cNvSpPr txBox="1"/>
          <p:nvPr/>
        </p:nvSpPr>
        <p:spPr>
          <a:xfrm>
            <a:off x="241300" y="1248627"/>
            <a:ext cx="4991100" cy="584775"/>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ИСТОЧНИКИ ИНФОРМАЦИИ</a:t>
            </a:r>
            <a:br>
              <a:rPr lang="ru-RU" b="1" dirty="0" smtClean="0">
                <a:solidFill>
                  <a:schemeClr val="bg1"/>
                </a:solidFill>
                <a:latin typeface="Tahoma" pitchFamily="34" charset="0"/>
                <a:ea typeface="Tahoma" pitchFamily="34" charset="0"/>
                <a:cs typeface="Tahoma" pitchFamily="34" charset="0"/>
              </a:rPr>
            </a:br>
            <a:r>
              <a:rPr lang="ru-RU" sz="1400" dirty="0" smtClean="0">
                <a:solidFill>
                  <a:schemeClr val="bg1"/>
                </a:solidFill>
                <a:latin typeface="Tahoma" pitchFamily="34" charset="0"/>
                <a:ea typeface="Tahoma" pitchFamily="34" charset="0"/>
                <a:cs typeface="Tahoma" pitchFamily="34" charset="0"/>
              </a:rPr>
              <a:t>сбор и обобщение информации об объекте анализа</a:t>
            </a:r>
            <a:endParaRPr lang="ru-RU"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41300" y="2495550"/>
            <a:ext cx="5073650" cy="3416320"/>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обращения </a:t>
            </a:r>
            <a:r>
              <a:rPr lang="ru-RU" dirty="0">
                <a:solidFill>
                  <a:schemeClr val="tx2"/>
                </a:solidFill>
                <a:latin typeface="Tahoma" pitchFamily="34" charset="0"/>
                <a:ea typeface="Tahoma" pitchFamily="34" charset="0"/>
                <a:cs typeface="Tahoma" pitchFamily="34" charset="0"/>
              </a:rPr>
              <a:t>граждан, поступивших:</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через </a:t>
            </a:r>
            <a:r>
              <a:rPr lang="ru-RU" dirty="0" smtClean="0">
                <a:solidFill>
                  <a:schemeClr val="tx2"/>
                </a:solidFill>
                <a:latin typeface="Tahoma" pitchFamily="34" charset="0"/>
                <a:ea typeface="Tahoma" pitchFamily="34" charset="0"/>
                <a:cs typeface="Tahoma" pitchFamily="34" charset="0"/>
              </a:rPr>
              <a:t>почту;</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на личном приеме </a:t>
            </a:r>
            <a:r>
              <a:rPr lang="ru-RU" dirty="0" smtClean="0">
                <a:solidFill>
                  <a:schemeClr val="tx2"/>
                </a:solidFill>
                <a:latin typeface="Tahoma" pitchFamily="34" charset="0"/>
                <a:ea typeface="Tahoma" pitchFamily="34" charset="0"/>
                <a:cs typeface="Tahoma" pitchFamily="34" charset="0"/>
              </a:rPr>
              <a:t>руководства</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рекомендуется </a:t>
            </a:r>
            <a:r>
              <a:rPr lang="ru-RU" dirty="0">
                <a:solidFill>
                  <a:schemeClr val="tx2"/>
                </a:solidFill>
                <a:latin typeface="Tahoma" pitchFamily="34" charset="0"/>
                <a:ea typeface="Tahoma" pitchFamily="34" charset="0"/>
                <a:cs typeface="Tahoma" pitchFamily="34" charset="0"/>
              </a:rPr>
              <a:t>запросить информацию об обращениях граждан по вопросам, входящим в компетенцию </a:t>
            </a:r>
            <a:r>
              <a:rPr lang="ru-RU" dirty="0" smtClean="0">
                <a:solidFill>
                  <a:schemeClr val="tx2"/>
                </a:solidFill>
                <a:latin typeface="Tahoma" pitchFamily="34" charset="0"/>
                <a:ea typeface="Tahoma" pitchFamily="34" charset="0"/>
                <a:cs typeface="Tahoma" pitchFamily="34" charset="0"/>
              </a:rPr>
              <a:t>объекта анализа:</a:t>
            </a:r>
            <a:endParaRPr lang="ru-RU" dirty="0">
              <a:solidFill>
                <a:schemeClr val="tx2"/>
              </a:solidFill>
              <a:latin typeface="Tahoma" pitchFamily="34" charset="0"/>
              <a:ea typeface="Tahoma" pitchFamily="34" charset="0"/>
              <a:cs typeface="Tahoma" pitchFamily="34" charset="0"/>
            </a:endParaRP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в </a:t>
            </a:r>
            <a:r>
              <a:rPr lang="ru-RU" dirty="0" err="1">
                <a:solidFill>
                  <a:schemeClr val="tx2"/>
                </a:solidFill>
                <a:latin typeface="Tahoma" pitchFamily="34" charset="0"/>
                <a:ea typeface="Tahoma" pitchFamily="34" charset="0"/>
                <a:cs typeface="Tahoma" pitchFamily="34" charset="0"/>
              </a:rPr>
              <a:t>Саll</a:t>
            </a:r>
            <a:r>
              <a:rPr lang="ru-RU" dirty="0">
                <a:solidFill>
                  <a:schemeClr val="tx2"/>
                </a:solidFill>
                <a:latin typeface="Tahoma" pitchFamily="34" charset="0"/>
                <a:ea typeface="Tahoma" pitchFamily="34" charset="0"/>
                <a:cs typeface="Tahoma" pitchFamily="34" charset="0"/>
              </a:rPr>
              <a:t>-центр Агентства по противодействию коррупции;</a:t>
            </a:r>
          </a:p>
          <a:p>
            <a:pPr marL="285750" indent="-285750">
              <a:buFont typeface="Wingdings" pitchFamily="2" charset="2"/>
              <a:buChar char="§"/>
            </a:pPr>
            <a:r>
              <a:rPr lang="ru-RU" dirty="0">
                <a:solidFill>
                  <a:schemeClr val="tx2"/>
                </a:solidFill>
                <a:latin typeface="Tahoma" pitchFamily="34" charset="0"/>
                <a:ea typeface="Tahoma" pitchFamily="34" charset="0"/>
                <a:cs typeface="Tahoma" pitchFamily="34" charset="0"/>
              </a:rPr>
              <a:t>- в партию «</a:t>
            </a:r>
            <a:r>
              <a:rPr lang="ru-RU" dirty="0" err="1">
                <a:solidFill>
                  <a:schemeClr val="tx2"/>
                </a:solidFill>
                <a:latin typeface="Tahoma" pitchFamily="34" charset="0"/>
                <a:ea typeface="Tahoma" pitchFamily="34" charset="0"/>
                <a:cs typeface="Tahoma" pitchFamily="34" charset="0"/>
              </a:rPr>
              <a:t>Нур</a:t>
            </a:r>
            <a:r>
              <a:rPr lang="ru-RU" dirty="0">
                <a:solidFill>
                  <a:schemeClr val="tx2"/>
                </a:solidFill>
                <a:latin typeface="Tahoma" pitchFamily="34" charset="0"/>
                <a:ea typeface="Tahoma" pitchFamily="34" charset="0"/>
                <a:cs typeface="Tahoma" pitchFamily="34" charset="0"/>
              </a:rPr>
              <a:t> </a:t>
            </a:r>
            <a:r>
              <a:rPr lang="ru-RU" dirty="0" err="1">
                <a:solidFill>
                  <a:schemeClr val="tx2"/>
                </a:solidFill>
                <a:latin typeface="Tahoma" pitchFamily="34" charset="0"/>
                <a:ea typeface="Tahoma" pitchFamily="34" charset="0"/>
                <a:cs typeface="Tahoma" pitchFamily="34" charset="0"/>
              </a:rPr>
              <a:t>Отан</a:t>
            </a:r>
            <a:r>
              <a:rPr lang="ru-RU" dirty="0" smtClean="0">
                <a:solidFill>
                  <a:schemeClr val="tx2"/>
                </a:solidFill>
                <a:latin typeface="Tahoma" pitchFamily="34" charset="0"/>
                <a:ea typeface="Tahoma" pitchFamily="34" charset="0"/>
                <a:cs typeface="Tahoma" pitchFamily="34" charset="0"/>
              </a:rPr>
              <a:t>»;</a:t>
            </a:r>
          </a:p>
          <a:p>
            <a:pPr marL="285750" indent="-285750">
              <a:buFont typeface="Wingdings" pitchFamily="2" charset="2"/>
              <a:buChar char="§"/>
            </a:pPr>
            <a:r>
              <a:rPr lang="ru-RU" dirty="0" smtClean="0">
                <a:solidFill>
                  <a:schemeClr val="tx2"/>
                </a:solidFill>
                <a:latin typeface="Tahoma" pitchFamily="34" charset="0"/>
                <a:ea typeface="Tahoma" pitchFamily="34" charset="0"/>
                <a:cs typeface="Tahoma" pitchFamily="34" charset="0"/>
              </a:rPr>
              <a:t>- НПП «</a:t>
            </a:r>
            <a:r>
              <a:rPr lang="ru-RU" dirty="0" err="1" smtClean="0">
                <a:solidFill>
                  <a:schemeClr val="tx2"/>
                </a:solidFill>
                <a:latin typeface="Tahoma" pitchFamily="34" charset="0"/>
                <a:ea typeface="Tahoma" pitchFamily="34" charset="0"/>
                <a:cs typeface="Tahoma" pitchFamily="34" charset="0"/>
              </a:rPr>
              <a:t>Атамекен</a:t>
            </a:r>
            <a:r>
              <a:rPr lang="ru-RU" dirty="0" smtClean="0">
                <a:solidFill>
                  <a:schemeClr val="tx2"/>
                </a:solidFill>
                <a:latin typeface="Tahoma" pitchFamily="34" charset="0"/>
                <a:ea typeface="Tahoma" pitchFamily="34" charset="0"/>
                <a:cs typeface="Tahoma" pitchFamily="34" charset="0"/>
              </a:rPr>
              <a:t>»</a:t>
            </a:r>
            <a:endParaRPr lang="ru-RU" dirty="0">
              <a:solidFill>
                <a:schemeClr val="tx2"/>
              </a:solidFill>
              <a:latin typeface="Tahoma" pitchFamily="34" charset="0"/>
              <a:ea typeface="Tahoma" pitchFamily="34" charset="0"/>
              <a:cs typeface="Tahoma" pitchFamily="34" charset="0"/>
            </a:endParaRPr>
          </a:p>
        </p:txBody>
      </p:sp>
      <p:sp>
        <p:nvSpPr>
          <p:cNvPr id="11" name="TextBox 10"/>
          <p:cNvSpPr txBox="1"/>
          <p:nvPr/>
        </p:nvSpPr>
        <p:spPr>
          <a:xfrm>
            <a:off x="5940425" y="1323458"/>
            <a:ext cx="5800725" cy="369332"/>
          </a:xfrm>
          <a:prstGeom prst="rect">
            <a:avLst/>
          </a:prstGeom>
          <a:noFill/>
        </p:spPr>
        <p:txBody>
          <a:bodyPr wrap="square" rtlCol="0">
            <a:spAutoFit/>
          </a:bodyPr>
          <a:lstStyle/>
          <a:p>
            <a:pPr algn="ctr"/>
            <a:r>
              <a:rPr lang="ru-RU" b="1" dirty="0" smtClean="0">
                <a:solidFill>
                  <a:schemeClr val="bg1"/>
                </a:solidFill>
                <a:latin typeface="Tahoma" pitchFamily="34" charset="0"/>
                <a:ea typeface="Tahoma" pitchFamily="34" charset="0"/>
                <a:cs typeface="Tahoma" pitchFamily="34" charset="0"/>
              </a:rPr>
              <a:t>НЕОБХОДИМЫЕ ДЕЙСТВИЯ</a:t>
            </a:r>
            <a:endParaRPr lang="ru-RU" b="1" dirty="0">
              <a:solidFill>
                <a:schemeClr val="bg1"/>
              </a:solidFill>
              <a:latin typeface="Tahoma" pitchFamily="34" charset="0"/>
              <a:ea typeface="Tahoma" pitchFamily="34" charset="0"/>
              <a:cs typeface="Tahoma" pitchFamily="34" charset="0"/>
            </a:endParaRPr>
          </a:p>
        </p:txBody>
      </p:sp>
      <p:sp>
        <p:nvSpPr>
          <p:cNvPr id="6" name="Прямоугольник 5"/>
          <p:cNvSpPr/>
          <p:nvPr/>
        </p:nvSpPr>
        <p:spPr>
          <a:xfrm>
            <a:off x="241300" y="1879600"/>
            <a:ext cx="499110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911850" y="1879600"/>
            <a:ext cx="5886450" cy="4527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077333" y="2108722"/>
            <a:ext cx="5073650" cy="4278094"/>
          </a:xfrm>
          <a:prstGeom prst="rect">
            <a:avLst/>
          </a:prstGeom>
          <a:noFill/>
        </p:spPr>
        <p:txBody>
          <a:bodyPr wrap="square" rtlCol="0">
            <a:spAutoFit/>
          </a:bodyPr>
          <a:lstStyle/>
          <a:p>
            <a:r>
              <a:rPr lang="ru-RU" dirty="0" smtClean="0">
                <a:solidFill>
                  <a:schemeClr val="tx2"/>
                </a:solidFill>
                <a:latin typeface="Tahoma" pitchFamily="34" charset="0"/>
                <a:ea typeface="Tahoma" pitchFamily="34" charset="0"/>
                <a:cs typeface="Tahoma" pitchFamily="34" charset="0"/>
              </a:rPr>
              <a:t>Провести анализ жалоб и обращений</a:t>
            </a:r>
            <a:endParaRPr lang="ru-RU" dirty="0">
              <a:solidFill>
                <a:schemeClr val="tx2"/>
              </a:solidFill>
              <a:latin typeface="Tahoma" pitchFamily="34" charset="0"/>
              <a:ea typeface="Tahoma" pitchFamily="34" charset="0"/>
              <a:cs typeface="Tahoma" pitchFamily="34" charset="0"/>
            </a:endParaRPr>
          </a:p>
          <a:p>
            <a:endParaRPr lang="ru-RU" dirty="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Сгруппировать </a:t>
            </a:r>
            <a:r>
              <a:rPr lang="ru-RU" dirty="0">
                <a:solidFill>
                  <a:schemeClr val="tx2"/>
                </a:solidFill>
                <a:latin typeface="Tahoma" pitchFamily="34" charset="0"/>
                <a:ea typeface="Tahoma" pitchFamily="34" charset="0"/>
                <a:cs typeface="Tahoma" pitchFamily="34" charset="0"/>
              </a:rPr>
              <a:t>по поднимаемым </a:t>
            </a:r>
            <a:r>
              <a:rPr lang="ru-RU" dirty="0" smtClean="0">
                <a:solidFill>
                  <a:schemeClr val="tx2"/>
                </a:solidFill>
                <a:latin typeface="Tahoma" pitchFamily="34" charset="0"/>
                <a:ea typeface="Tahoma" pitchFamily="34" charset="0"/>
                <a:cs typeface="Tahoma" pitchFamily="34" charset="0"/>
              </a:rPr>
              <a:t>темам</a:t>
            </a:r>
            <a:endParaRPr lang="ru-RU" dirty="0">
              <a:solidFill>
                <a:schemeClr val="tx2"/>
              </a:solidFill>
              <a:latin typeface="Tahoma" pitchFamily="34" charset="0"/>
              <a:ea typeface="Tahoma" pitchFamily="34" charset="0"/>
              <a:cs typeface="Tahoma" pitchFamily="34" charset="0"/>
            </a:endParaRPr>
          </a:p>
          <a:p>
            <a:endParaRPr lang="ru-RU" dirty="0" smtClean="0">
              <a:solidFill>
                <a:schemeClr val="tx2"/>
              </a:solidFill>
              <a:latin typeface="Tahoma" pitchFamily="34" charset="0"/>
              <a:ea typeface="Tahoma" pitchFamily="34" charset="0"/>
              <a:cs typeface="Tahoma" pitchFamily="34" charset="0"/>
            </a:endParaRPr>
          </a:p>
          <a:p>
            <a:r>
              <a:rPr lang="ru-RU" dirty="0">
                <a:solidFill>
                  <a:schemeClr val="tx2"/>
                </a:solidFill>
                <a:latin typeface="Tahoma" pitchFamily="34" charset="0"/>
                <a:ea typeface="Tahoma" pitchFamily="34" charset="0"/>
                <a:cs typeface="Tahoma" pitchFamily="34" charset="0"/>
              </a:rPr>
              <a:t>И</a:t>
            </a:r>
            <a:r>
              <a:rPr lang="ru-RU" dirty="0" smtClean="0">
                <a:solidFill>
                  <a:schemeClr val="tx2"/>
                </a:solidFill>
                <a:latin typeface="Tahoma" pitchFamily="34" charset="0"/>
                <a:ea typeface="Tahoma" pitchFamily="34" charset="0"/>
                <a:cs typeface="Tahoma" pitchFamily="34" charset="0"/>
              </a:rPr>
              <a:t>зучить </a:t>
            </a:r>
            <a:r>
              <a:rPr lang="ru-RU" dirty="0">
                <a:solidFill>
                  <a:schemeClr val="tx2"/>
                </a:solidFill>
                <a:latin typeface="Tahoma" pitchFamily="34" charset="0"/>
                <a:ea typeface="Tahoma" pitchFamily="34" charset="0"/>
                <a:cs typeface="Tahoma" pitchFamily="34" charset="0"/>
              </a:rPr>
              <a:t>проблемные вопросы </a:t>
            </a:r>
            <a:r>
              <a:rPr lang="ru-RU" dirty="0" smtClean="0">
                <a:solidFill>
                  <a:schemeClr val="tx2"/>
                </a:solidFill>
                <a:latin typeface="Tahoma" pitchFamily="34" charset="0"/>
                <a:ea typeface="Tahoma" pitchFamily="34" charset="0"/>
                <a:cs typeface="Tahoma" pitchFamily="34" charset="0"/>
              </a:rPr>
              <a:t>на </a:t>
            </a:r>
            <a:r>
              <a:rPr lang="ru-RU" dirty="0">
                <a:solidFill>
                  <a:schemeClr val="tx2"/>
                </a:solidFill>
                <a:latin typeface="Tahoma" pitchFamily="34" charset="0"/>
                <a:ea typeface="Tahoma" pitchFamily="34" charset="0"/>
                <a:cs typeface="Tahoma" pitchFamily="34" charset="0"/>
              </a:rPr>
              <a:t>предмет их нормативного регулирования, </a:t>
            </a:r>
            <a:r>
              <a:rPr lang="ru-RU" dirty="0" smtClean="0">
                <a:solidFill>
                  <a:schemeClr val="tx2"/>
                </a:solidFill>
                <a:latin typeface="Tahoma" pitchFamily="34" charset="0"/>
                <a:ea typeface="Tahoma" pitchFamily="34" charset="0"/>
                <a:cs typeface="Tahoma" pitchFamily="34" charset="0"/>
              </a:rPr>
              <a:t>несовершенства </a:t>
            </a:r>
            <a:r>
              <a:rPr lang="ru-RU" dirty="0">
                <a:solidFill>
                  <a:schemeClr val="tx2"/>
                </a:solidFill>
                <a:latin typeface="Tahoma" pitchFamily="34" charset="0"/>
                <a:ea typeface="Tahoma" pitchFamily="34" charset="0"/>
                <a:cs typeface="Tahoma" pitchFamily="34" charset="0"/>
              </a:rPr>
              <a:t>бизнес-процессов </a:t>
            </a:r>
            <a:endParaRPr lang="ru-RU" dirty="0" smtClean="0">
              <a:solidFill>
                <a:schemeClr val="tx2"/>
              </a:solidFill>
              <a:latin typeface="Tahoma" pitchFamily="34" charset="0"/>
              <a:ea typeface="Tahoma" pitchFamily="34" charset="0"/>
              <a:cs typeface="Tahoma" pitchFamily="34" charset="0"/>
            </a:endParaRPr>
          </a:p>
          <a:p>
            <a:endParaRPr lang="ru-RU" sz="1200" dirty="0" smtClean="0">
              <a:solidFill>
                <a:schemeClr val="tx2"/>
              </a:solidFill>
              <a:latin typeface="Tahoma" pitchFamily="34" charset="0"/>
              <a:ea typeface="Tahoma" pitchFamily="34" charset="0"/>
              <a:cs typeface="Tahoma" pitchFamily="34" charset="0"/>
            </a:endParaRPr>
          </a:p>
          <a:p>
            <a:r>
              <a:rPr lang="ru-RU" sz="1600" i="1" dirty="0" smtClean="0">
                <a:solidFill>
                  <a:schemeClr val="tx2"/>
                </a:solidFill>
                <a:latin typeface="Tahoma" pitchFamily="34" charset="0"/>
                <a:ea typeface="Tahoma" pitchFamily="34" charset="0"/>
                <a:cs typeface="Tahoma" pitchFamily="34" charset="0"/>
              </a:rPr>
              <a:t>Какие нормы НПА или </a:t>
            </a:r>
            <a:r>
              <a:rPr lang="ru-RU" sz="1600" i="1" dirty="0" err="1" smtClean="0">
                <a:solidFill>
                  <a:schemeClr val="tx2"/>
                </a:solidFill>
                <a:latin typeface="Tahoma" pitchFamily="34" charset="0"/>
                <a:ea typeface="Tahoma" pitchFamily="34" charset="0"/>
                <a:cs typeface="Tahoma" pitchFamily="34" charset="0"/>
              </a:rPr>
              <a:t>адмпроцедуры</a:t>
            </a:r>
            <a:r>
              <a:rPr lang="ru-RU" sz="1600" i="1" dirty="0" smtClean="0">
                <a:solidFill>
                  <a:schemeClr val="tx2"/>
                </a:solidFill>
                <a:latin typeface="Tahoma" pitchFamily="34" charset="0"/>
                <a:ea typeface="Tahoma" pitchFamily="34" charset="0"/>
                <a:cs typeface="Tahoma" pitchFamily="34" charset="0"/>
              </a:rPr>
              <a:t> приводят к жалобам граждан? Носят ли проблемы системный характер? Присуща ли проблема только одному региону? Входит ли решение проблемы в компетенцию объекта анализа?</a:t>
            </a:r>
          </a:p>
          <a:p>
            <a:endParaRPr lang="ru-RU" dirty="0" smtClean="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Выработать рекомендации </a:t>
            </a:r>
            <a:r>
              <a:rPr lang="ru-RU" dirty="0">
                <a:solidFill>
                  <a:schemeClr val="tx2"/>
                </a:solidFill>
                <a:latin typeface="Tahoma" pitchFamily="34" charset="0"/>
                <a:ea typeface="Tahoma" pitchFamily="34" charset="0"/>
                <a:cs typeface="Tahoma" pitchFamily="34" charset="0"/>
              </a:rPr>
              <a:t>по </a:t>
            </a:r>
            <a:r>
              <a:rPr lang="ru-RU" dirty="0" smtClean="0">
                <a:solidFill>
                  <a:schemeClr val="tx2"/>
                </a:solidFill>
                <a:latin typeface="Tahoma" pitchFamily="34" charset="0"/>
                <a:ea typeface="Tahoma" pitchFamily="34" charset="0"/>
                <a:cs typeface="Tahoma" pitchFamily="34" charset="0"/>
              </a:rPr>
              <a:t>устранению проблем</a:t>
            </a:r>
            <a:endParaRPr lang="ru-RU" dirty="0">
              <a:solidFill>
                <a:schemeClr val="tx2"/>
              </a:solidFill>
              <a:latin typeface="Tahoma" pitchFamily="34" charset="0"/>
              <a:ea typeface="Tahoma" pitchFamily="34" charset="0"/>
              <a:cs typeface="Tahoma" pitchFamily="34" charset="0"/>
            </a:endParaRPr>
          </a:p>
        </p:txBody>
      </p:sp>
      <p:sp>
        <p:nvSpPr>
          <p:cNvPr id="22" name="TextBox 21"/>
          <p:cNvSpPr txBox="1"/>
          <p:nvPr/>
        </p:nvSpPr>
        <p:spPr>
          <a:xfrm>
            <a:off x="488950" y="338614"/>
            <a:ext cx="5073650" cy="400110"/>
          </a:xfrm>
          <a:prstGeom prst="rect">
            <a:avLst/>
          </a:prstGeom>
          <a:noFill/>
        </p:spPr>
        <p:txBody>
          <a:bodyPr wrap="square" rtlCol="0">
            <a:spAutoFit/>
          </a:bodyPr>
          <a:lstStyle/>
          <a:p>
            <a:r>
              <a:rPr lang="ru-RU" sz="2000" b="1" dirty="0" smtClean="0">
                <a:solidFill>
                  <a:schemeClr val="accent2"/>
                </a:solidFill>
                <a:latin typeface="Tahoma" pitchFamily="34" charset="0"/>
                <a:ea typeface="Tahoma" pitchFamily="34" charset="0"/>
                <a:cs typeface="Tahoma" pitchFamily="34" charset="0"/>
              </a:rPr>
              <a:t>ОБРАТИТЬ ВНИМАНИЕ!</a:t>
            </a:r>
            <a:endParaRPr lang="ru-RU" sz="2000" b="1" dirty="0">
              <a:solidFill>
                <a:schemeClr val="accent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5016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thumbs.dreamstime.com/z/vector-infographic-design-hexagon-shape-colorful-design-eps-modern-81781471.jpg"/>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backgroundRemoval t="6348" b="57129" l="10000" r="90000"/>
                    </a14:imgEffect>
                  </a14:imgLayer>
                </a14:imgProps>
              </a:ext>
              <a:ext uri="{28A0092B-C50C-407E-A947-70E740481C1C}">
                <a14:useLocalDpi xmlns:a14="http://schemas.microsoft.com/office/drawing/2010/main" xmlns="" val="0"/>
              </a:ext>
            </a:extLst>
          </a:blip>
          <a:srcRect l="11924" t="11564" r="16615" b="36523"/>
          <a:stretch/>
        </p:blipFill>
        <p:spPr bwMode="auto">
          <a:xfrm>
            <a:off x="957262" y="1944546"/>
            <a:ext cx="9863138" cy="370811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88950" y="367098"/>
            <a:ext cx="6330950" cy="461665"/>
          </a:xfrm>
          <a:prstGeom prst="rect">
            <a:avLst/>
          </a:prstGeom>
          <a:noFill/>
        </p:spPr>
        <p:txBody>
          <a:bodyPr wrap="square" rtlCol="0">
            <a:spAutoFit/>
          </a:bodyPr>
          <a:lstStyle/>
          <a:p>
            <a:r>
              <a:rPr lang="ru-RU" sz="2400" b="1" dirty="0" smtClean="0">
                <a:solidFill>
                  <a:schemeClr val="tx2"/>
                </a:solidFill>
                <a:latin typeface="Tahoma" pitchFamily="34" charset="0"/>
                <a:ea typeface="Tahoma" pitchFamily="34" charset="0"/>
                <a:cs typeface="Tahoma" pitchFamily="34" charset="0"/>
              </a:rPr>
              <a:t>МЕТОДЫ ПРОВЕДЕНИЯ АНАЛИЗА</a:t>
            </a:r>
            <a:endParaRPr lang="ru-RU" sz="2400" b="1" dirty="0">
              <a:solidFill>
                <a:schemeClr val="tx2"/>
              </a:solidFill>
              <a:latin typeface="Tahoma" pitchFamily="34" charset="0"/>
              <a:ea typeface="Tahoma" pitchFamily="34" charset="0"/>
              <a:cs typeface="Tahoma" pitchFamily="34" charset="0"/>
            </a:endParaRPr>
          </a:p>
        </p:txBody>
      </p:sp>
      <p:sp>
        <p:nvSpPr>
          <p:cNvPr id="3" name="Прямоугольник 2"/>
          <p:cNvSpPr/>
          <p:nvPr/>
        </p:nvSpPr>
        <p:spPr>
          <a:xfrm>
            <a:off x="957262" y="5285571"/>
            <a:ext cx="3448050" cy="707886"/>
          </a:xfrm>
          <a:prstGeom prst="rect">
            <a:avLst/>
          </a:prstGeom>
        </p:spPr>
        <p:txBody>
          <a:bodyPr wrap="square">
            <a:spAutoFit/>
          </a:bodyPr>
          <a:lstStyle/>
          <a:p>
            <a:pPr lvl="0"/>
            <a:r>
              <a:rPr lang="ru-RU" sz="2000" b="1" dirty="0">
                <a:solidFill>
                  <a:schemeClr val="tx2"/>
                </a:solidFill>
                <a:latin typeface="Tahoma" pitchFamily="34" charset="0"/>
                <a:ea typeface="Tahoma" pitchFamily="34" charset="0"/>
                <a:cs typeface="Tahoma" pitchFamily="34" charset="0"/>
              </a:rPr>
              <a:t>Правовое регулирование </a:t>
            </a:r>
          </a:p>
        </p:txBody>
      </p:sp>
      <p:sp>
        <p:nvSpPr>
          <p:cNvPr id="4" name="Прямоугольник 3"/>
          <p:cNvSpPr/>
          <p:nvPr/>
        </p:nvSpPr>
        <p:spPr>
          <a:xfrm>
            <a:off x="4188872" y="5306764"/>
            <a:ext cx="3850228" cy="707886"/>
          </a:xfrm>
          <a:prstGeom prst="rect">
            <a:avLst/>
          </a:prstGeom>
        </p:spPr>
        <p:txBody>
          <a:bodyPr wrap="square">
            <a:spAutoFit/>
          </a:bodyPr>
          <a:lstStyle/>
          <a:p>
            <a:r>
              <a:rPr lang="ru-RU" sz="2000" b="1" dirty="0">
                <a:solidFill>
                  <a:schemeClr val="tx2"/>
                </a:solidFill>
                <a:latin typeface="Tahoma" pitchFamily="34" charset="0"/>
                <a:ea typeface="Tahoma" pitchFamily="34" charset="0"/>
                <a:cs typeface="Tahoma" pitchFamily="34" charset="0"/>
              </a:rPr>
              <a:t>Фактические </a:t>
            </a:r>
            <a:r>
              <a:rPr lang="ru-RU" sz="2000" b="1" dirty="0" smtClean="0">
                <a:solidFill>
                  <a:schemeClr val="tx2"/>
                </a:solidFill>
                <a:latin typeface="Tahoma" pitchFamily="34" charset="0"/>
                <a:ea typeface="Tahoma" pitchFamily="34" charset="0"/>
                <a:cs typeface="Tahoma" pitchFamily="34" charset="0"/>
              </a:rPr>
              <a:t/>
            </a:r>
            <a:br>
              <a:rPr lang="ru-RU" sz="2000" b="1" dirty="0" smtClean="0">
                <a:solidFill>
                  <a:schemeClr val="tx2"/>
                </a:solidFill>
                <a:latin typeface="Tahoma" pitchFamily="34" charset="0"/>
                <a:ea typeface="Tahoma" pitchFamily="34" charset="0"/>
                <a:cs typeface="Tahoma" pitchFamily="34" charset="0"/>
              </a:rPr>
            </a:br>
            <a:r>
              <a:rPr lang="ru-RU" sz="2000" b="1" dirty="0" smtClean="0">
                <a:solidFill>
                  <a:schemeClr val="tx2"/>
                </a:solidFill>
                <a:latin typeface="Tahoma" pitchFamily="34" charset="0"/>
                <a:ea typeface="Tahoma" pitchFamily="34" charset="0"/>
                <a:cs typeface="Tahoma" pitchFamily="34" charset="0"/>
              </a:rPr>
              <a:t>бизнес-процессы</a:t>
            </a:r>
            <a:endParaRPr lang="ru-RU" sz="2000" b="1" dirty="0">
              <a:solidFill>
                <a:schemeClr val="tx2"/>
              </a:solidFill>
              <a:latin typeface="Tahoma" pitchFamily="34" charset="0"/>
              <a:ea typeface="Tahoma" pitchFamily="34" charset="0"/>
              <a:cs typeface="Tahoma" pitchFamily="34" charset="0"/>
            </a:endParaRPr>
          </a:p>
        </p:txBody>
      </p:sp>
      <p:sp>
        <p:nvSpPr>
          <p:cNvPr id="5" name="Прямоугольник 4"/>
          <p:cNvSpPr/>
          <p:nvPr/>
        </p:nvSpPr>
        <p:spPr>
          <a:xfrm>
            <a:off x="7846870" y="5285570"/>
            <a:ext cx="3821256" cy="707886"/>
          </a:xfrm>
          <a:prstGeom prst="rect">
            <a:avLst/>
          </a:prstGeom>
        </p:spPr>
        <p:txBody>
          <a:bodyPr wrap="square">
            <a:spAutoFit/>
          </a:bodyPr>
          <a:lstStyle/>
          <a:p>
            <a:pPr lvl="0"/>
            <a:r>
              <a:rPr lang="ru-RU" sz="2000" b="1" dirty="0">
                <a:solidFill>
                  <a:schemeClr val="tx2"/>
                </a:solidFill>
                <a:latin typeface="Tahoma" pitchFamily="34" charset="0"/>
                <a:ea typeface="Tahoma" pitchFamily="34" charset="0"/>
                <a:cs typeface="Tahoma" pitchFamily="34" charset="0"/>
              </a:rPr>
              <a:t>Наличие причин и условий коррупции</a:t>
            </a:r>
          </a:p>
        </p:txBody>
      </p:sp>
      <p:sp>
        <p:nvSpPr>
          <p:cNvPr id="7" name="TextBox 6"/>
          <p:cNvSpPr txBox="1"/>
          <p:nvPr/>
        </p:nvSpPr>
        <p:spPr>
          <a:xfrm>
            <a:off x="1753774" y="1194127"/>
            <a:ext cx="8270111" cy="646331"/>
          </a:xfrm>
          <a:prstGeom prst="rect">
            <a:avLst/>
          </a:prstGeom>
          <a:noFill/>
        </p:spPr>
        <p:txBody>
          <a:bodyPr wrap="square" rtlCol="0">
            <a:spAutoFit/>
          </a:bodyPr>
          <a:lstStyle/>
          <a:p>
            <a:pPr algn="ctr"/>
            <a:r>
              <a:rPr lang="ru-RU" b="1" dirty="0" smtClean="0">
                <a:solidFill>
                  <a:srgbClr val="FFC000"/>
                </a:solidFill>
                <a:latin typeface="Tahoma" pitchFamily="34" charset="0"/>
                <a:ea typeface="Tahoma" pitchFamily="34" charset="0"/>
                <a:cs typeface="Tahoma" pitchFamily="34" charset="0"/>
              </a:rPr>
              <a:t>АНАЛИЗ ИМЕЮЩЕЙСЯ </a:t>
            </a:r>
            <a:br>
              <a:rPr lang="ru-RU" b="1" dirty="0" smtClean="0">
                <a:solidFill>
                  <a:srgbClr val="FFC000"/>
                </a:solidFill>
                <a:latin typeface="Tahoma" pitchFamily="34" charset="0"/>
                <a:ea typeface="Tahoma" pitchFamily="34" charset="0"/>
                <a:cs typeface="Tahoma" pitchFamily="34" charset="0"/>
              </a:rPr>
            </a:br>
            <a:r>
              <a:rPr lang="ru-RU" b="1" dirty="0" smtClean="0">
                <a:solidFill>
                  <a:srgbClr val="FFC000"/>
                </a:solidFill>
                <a:latin typeface="Tahoma" pitchFamily="34" charset="0"/>
                <a:ea typeface="Tahoma" pitchFamily="34" charset="0"/>
                <a:cs typeface="Tahoma" pitchFamily="34" charset="0"/>
              </a:rPr>
              <a:t>ОБ ОБЪЕКТЕ ИНФОРМАЦИИ</a:t>
            </a:r>
            <a:endParaRPr lang="ru-RU" b="1" dirty="0">
              <a:solidFill>
                <a:srgbClr val="FFC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40303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9160787" y="6418858"/>
            <a:ext cx="2743200" cy="365125"/>
          </a:xfrm>
        </p:spPr>
        <p:txBody>
          <a:bodyPr/>
          <a:lstStyle/>
          <a:p>
            <a:fld id="{5D2CECD7-E849-6249-8EBB-7396D38D0A70}" type="slidenum">
              <a:rPr lang="ru-RU" sz="1400" smtClean="0">
                <a:solidFill>
                  <a:prstClr val="black">
                    <a:tint val="75000"/>
                  </a:prstClr>
                </a:solidFill>
                <a:latin typeface="Tahoma" pitchFamily="34" charset="0"/>
                <a:ea typeface="Tahoma" pitchFamily="34" charset="0"/>
                <a:cs typeface="Tahoma" pitchFamily="34" charset="0"/>
              </a:rPr>
              <a:pPr/>
              <a:t>2</a:t>
            </a:fld>
            <a:endParaRPr lang="ru-RU" sz="1400" dirty="0">
              <a:solidFill>
                <a:prstClr val="black">
                  <a:tint val="75000"/>
                </a:prstClr>
              </a:solidFill>
              <a:latin typeface="Tahoma" pitchFamily="34" charset="0"/>
              <a:ea typeface="Tahoma" pitchFamily="34" charset="0"/>
              <a:cs typeface="Tahoma" pitchFamily="34" charset="0"/>
            </a:endParaRPr>
          </a:p>
        </p:txBody>
      </p:sp>
      <p:sp>
        <p:nvSpPr>
          <p:cNvPr id="8" name="Прямоугольник 7">
            <a:extLst>
              <a:ext uri="{FF2B5EF4-FFF2-40B4-BE49-F238E27FC236}">
                <a16:creationId xmlns:a16="http://schemas.microsoft.com/office/drawing/2014/main" xmlns="" id="{0D4A4EDA-522D-8D44-9D3D-DA89EC546C6B}"/>
              </a:ext>
            </a:extLst>
          </p:cNvPr>
          <p:cNvSpPr/>
          <p:nvPr/>
        </p:nvSpPr>
        <p:spPr>
          <a:xfrm>
            <a:off x="2557612" y="224743"/>
            <a:ext cx="6273205" cy="523220"/>
          </a:xfrm>
          <a:prstGeom prst="rect">
            <a:avLst/>
          </a:prstGeom>
          <a:noFill/>
          <a:ln w="57150">
            <a:noFill/>
          </a:ln>
        </p:spPr>
        <p:txBody>
          <a:bodyPr wrap="square">
            <a:spAutoFit/>
          </a:bodyPr>
          <a:lstStyle/>
          <a:p>
            <a:pPr algn="ctr">
              <a:defRPr/>
            </a:pPr>
            <a:r>
              <a:rPr lang="ru-RU" sz="2800" b="1" spc="20" dirty="0">
                <a:solidFill>
                  <a:prstClr val="white"/>
                </a:solidFill>
                <a:latin typeface="Tahoma" pitchFamily="34" charset="0"/>
                <a:ea typeface="Tahoma" pitchFamily="34" charset="0"/>
                <a:cs typeface="Tahoma" pitchFamily="34" charset="0"/>
              </a:rPr>
              <a:t>Правовое регулирование</a:t>
            </a:r>
          </a:p>
        </p:txBody>
      </p:sp>
      <p:sp>
        <p:nvSpPr>
          <p:cNvPr id="6" name="Прямоугольник 5"/>
          <p:cNvSpPr/>
          <p:nvPr/>
        </p:nvSpPr>
        <p:spPr>
          <a:xfrm>
            <a:off x="0" y="0"/>
            <a:ext cx="12192000" cy="29086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Tahoma" pitchFamily="34" charset="0"/>
              <a:ea typeface="Tahoma" pitchFamily="34" charset="0"/>
              <a:cs typeface="Tahoma" pitchFamily="34" charset="0"/>
            </a:endParaRPr>
          </a:p>
        </p:txBody>
      </p:sp>
      <p:sp>
        <p:nvSpPr>
          <p:cNvPr id="7" name="Rectangle 6">
            <a:extLst>
              <a:ext uri="{FF2B5EF4-FFF2-40B4-BE49-F238E27FC236}">
                <a16:creationId xmlns:a16="http://schemas.microsoft.com/office/drawing/2014/main" xmlns="" id="{A6D5175C-84D9-754F-8DB9-0876E95B68B3}"/>
              </a:ext>
            </a:extLst>
          </p:cNvPr>
          <p:cNvSpPr/>
          <p:nvPr/>
        </p:nvSpPr>
        <p:spPr>
          <a:xfrm>
            <a:off x="2828055" y="-8878"/>
            <a:ext cx="6603176" cy="810863"/>
          </a:xfrm>
          <a:prstGeom prst="rect">
            <a:avLst/>
          </a:prstGeom>
          <a:solidFill>
            <a:srgbClr val="0E344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prstClr val="white"/>
                </a:solidFill>
                <a:latin typeface="Tahoma" pitchFamily="34" charset="0"/>
                <a:ea typeface="Tahoma" pitchFamily="34" charset="0"/>
                <a:cs typeface="Tahoma" pitchFamily="34" charset="0"/>
              </a:rPr>
              <a:t>ПРАВОВОЕ РЕГУЛИРОВАНИЕ </a:t>
            </a:r>
            <a:endParaRPr lang="en-US" sz="2800" dirty="0">
              <a:solidFill>
                <a:prstClr val="white"/>
              </a:solidFill>
              <a:latin typeface="Tahoma" pitchFamily="34" charset="0"/>
              <a:ea typeface="Tahoma" pitchFamily="34" charset="0"/>
              <a:cs typeface="Tahoma" pitchFamily="34" charset="0"/>
            </a:endParaRPr>
          </a:p>
        </p:txBody>
      </p:sp>
      <p:sp>
        <p:nvSpPr>
          <p:cNvPr id="9" name="TextBox 8"/>
          <p:cNvSpPr txBox="1"/>
          <p:nvPr/>
        </p:nvSpPr>
        <p:spPr>
          <a:xfrm>
            <a:off x="1018903" y="1499741"/>
            <a:ext cx="9936480" cy="523220"/>
          </a:xfrm>
          <a:prstGeom prst="rect">
            <a:avLst/>
          </a:prstGeom>
          <a:noFill/>
        </p:spPr>
        <p:txBody>
          <a:bodyPr wrap="square" rtlCol="0" anchor="ctr">
            <a:spAutoFit/>
          </a:bodyPr>
          <a:lstStyle/>
          <a:p>
            <a:pPr algn="ctr"/>
            <a:r>
              <a:rPr lang="ru-RU" sz="2800" b="1" dirty="0">
                <a:solidFill>
                  <a:prstClr val="black"/>
                </a:solidFill>
                <a:latin typeface="Tahoma" pitchFamily="34" charset="0"/>
                <a:ea typeface="Tahoma" pitchFamily="34" charset="0"/>
                <a:cs typeface="Tahoma" pitchFamily="34" charset="0"/>
              </a:rPr>
              <a:t>статья 8 Закона «О противодействии коррупции»</a:t>
            </a:r>
          </a:p>
        </p:txBody>
      </p:sp>
      <p:sp>
        <p:nvSpPr>
          <p:cNvPr id="11" name="TextBox 10"/>
          <p:cNvSpPr txBox="1"/>
          <p:nvPr/>
        </p:nvSpPr>
        <p:spPr>
          <a:xfrm>
            <a:off x="1384665" y="3283136"/>
            <a:ext cx="9683931" cy="2046714"/>
          </a:xfrm>
          <a:prstGeom prst="rect">
            <a:avLst/>
          </a:prstGeom>
          <a:noFill/>
        </p:spPr>
        <p:txBody>
          <a:bodyPr wrap="square" rtlCol="0">
            <a:spAutoFit/>
          </a:bodyPr>
          <a:lstStyle/>
          <a:p>
            <a:pPr algn="ctr"/>
            <a:r>
              <a:rPr lang="ru-RU" sz="3200" b="1" dirty="0">
                <a:solidFill>
                  <a:srgbClr val="4472C4">
                    <a:lumMod val="50000"/>
                  </a:srgbClr>
                </a:solidFill>
                <a:latin typeface="Tahoma" pitchFamily="34" charset="0"/>
                <a:ea typeface="Tahoma" pitchFamily="34" charset="0"/>
                <a:cs typeface="Tahoma" pitchFamily="34" charset="0"/>
              </a:rPr>
              <a:t>Типовые правила проведения внутреннего анализа коррупционных рисков</a:t>
            </a:r>
          </a:p>
          <a:p>
            <a:pPr algn="ctr"/>
            <a:endParaRPr lang="ru-RU" sz="1100" dirty="0">
              <a:solidFill>
                <a:srgbClr val="4472C4">
                  <a:lumMod val="50000"/>
                </a:srgbClr>
              </a:solidFill>
              <a:latin typeface="Tahoma" pitchFamily="34" charset="0"/>
              <a:ea typeface="Tahoma" pitchFamily="34" charset="0"/>
              <a:cs typeface="Tahoma" pitchFamily="34" charset="0"/>
            </a:endParaRPr>
          </a:p>
          <a:p>
            <a:pPr algn="ctr"/>
            <a:r>
              <a:rPr lang="ru-RU" sz="2000" dirty="0">
                <a:solidFill>
                  <a:srgbClr val="4472C4">
                    <a:lumMod val="50000"/>
                  </a:srgbClr>
                </a:solidFill>
                <a:latin typeface="Tahoma" pitchFamily="34" charset="0"/>
                <a:ea typeface="Tahoma" pitchFamily="34" charset="0"/>
                <a:cs typeface="Tahoma" pitchFamily="34" charset="0"/>
              </a:rPr>
              <a:t>Приказ АДГСПК от 19 октября 2016 года </a:t>
            </a:r>
            <a:r>
              <a:rPr lang="ru-RU" sz="2000" dirty="0" smtClean="0">
                <a:solidFill>
                  <a:srgbClr val="4472C4">
                    <a:lumMod val="50000"/>
                  </a:srgbClr>
                </a:solidFill>
                <a:latin typeface="Tahoma" pitchFamily="34" charset="0"/>
                <a:ea typeface="Tahoma" pitchFamily="34" charset="0"/>
                <a:cs typeface="Tahoma" pitchFamily="34" charset="0"/>
              </a:rPr>
              <a:t>№12</a:t>
            </a:r>
            <a:endParaRPr lang="ru-RU" sz="2000" dirty="0">
              <a:solidFill>
                <a:srgbClr val="4472C4">
                  <a:lumMod val="50000"/>
                </a:srgbClr>
              </a:solidFill>
              <a:latin typeface="Tahoma" pitchFamily="34" charset="0"/>
              <a:ea typeface="Tahoma" pitchFamily="34" charset="0"/>
              <a:cs typeface="Tahoma" pitchFamily="34" charset="0"/>
            </a:endParaRPr>
          </a:p>
          <a:p>
            <a:pPr algn="ctr"/>
            <a:endParaRPr lang="ru-RU" sz="3200" b="1" dirty="0">
              <a:solidFill>
                <a:srgbClr val="4472C4">
                  <a:lumMod val="50000"/>
                </a:srgb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02661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11191875" cy="1131684"/>
          </a:xfrm>
        </p:spPr>
        <p:txBody>
          <a:bodyPr>
            <a:normAutofit/>
          </a:bodyPr>
          <a:lstStyle/>
          <a:p>
            <a:r>
              <a:rPr lang="ru-RU" sz="2400" b="1" dirty="0" smtClean="0">
                <a:solidFill>
                  <a:schemeClr val="tx2"/>
                </a:solidFill>
                <a:latin typeface="Tahoma" pitchFamily="34" charset="0"/>
                <a:ea typeface="Tahoma" pitchFamily="34" charset="0"/>
                <a:cs typeface="Tahoma" pitchFamily="34" charset="0"/>
              </a:rPr>
              <a:t>ИСПОЛЬЗОВАНИЕ ОПЫТА И ПОЗНАНИЙ РАБОТНИКОВ ОБЪЕКТА АНАЛИЗА И ИНЫХ ЭКСПЕРТОВ</a:t>
            </a:r>
            <a:endParaRPr lang="ru-RU" sz="2400" b="1" dirty="0">
              <a:solidFill>
                <a:schemeClr val="tx2"/>
              </a:solidFill>
              <a:latin typeface="Tahoma" pitchFamily="34" charset="0"/>
              <a:ea typeface="Tahoma" pitchFamily="34" charset="0"/>
              <a:cs typeface="Tahoma"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206305333"/>
              </p:ext>
            </p:extLst>
          </p:nvPr>
        </p:nvGraphicFramePr>
        <p:xfrm>
          <a:off x="-266322" y="1394234"/>
          <a:ext cx="6431732" cy="534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711303" y="3426735"/>
            <a:ext cx="5060887" cy="3216265"/>
          </a:xfrm>
          <a:prstGeom prst="rect">
            <a:avLst/>
          </a:prstGeom>
          <a:noFill/>
        </p:spPr>
        <p:txBody>
          <a:bodyPr wrap="square" rtlCol="0">
            <a:spAutoFit/>
          </a:bodyPr>
          <a:lstStyle/>
          <a:p>
            <a:r>
              <a:rPr lang="ru-RU" b="1" dirty="0" smtClean="0">
                <a:solidFill>
                  <a:schemeClr val="tx2"/>
                </a:solidFill>
                <a:latin typeface="Tahoma" pitchFamily="34" charset="0"/>
                <a:ea typeface="Tahoma" pitchFamily="34" charset="0"/>
                <a:cs typeface="Tahoma" pitchFamily="34" charset="0"/>
              </a:rPr>
              <a:t>ПОЛУЧЕНИЕ ИНФОРМАЦИИ:</a:t>
            </a:r>
          </a:p>
          <a:p>
            <a:r>
              <a:rPr lang="ru-RU" sz="600" b="1" dirty="0" smtClean="0">
                <a:solidFill>
                  <a:schemeClr val="tx2"/>
                </a:solidFill>
                <a:latin typeface="Tahoma" pitchFamily="34" charset="0"/>
                <a:ea typeface="Tahoma" pitchFamily="34" charset="0"/>
                <a:cs typeface="Tahoma" pitchFamily="34" charset="0"/>
              </a:rPr>
              <a:t> </a:t>
            </a:r>
          </a:p>
          <a:p>
            <a:r>
              <a:rPr lang="ru-RU" dirty="0" smtClean="0">
                <a:solidFill>
                  <a:schemeClr val="tx2"/>
                </a:solidFill>
                <a:latin typeface="Tahoma" pitchFamily="34" charset="0"/>
                <a:ea typeface="Tahoma" pitchFamily="34" charset="0"/>
                <a:cs typeface="Tahoma" pitchFamily="34" charset="0"/>
              </a:rPr>
              <a:t>Фактические бизнес-процессы</a:t>
            </a:r>
          </a:p>
          <a:p>
            <a:endParaRPr lang="ru-RU" sz="1000" dirty="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Имеющиеся проблемы и недостатки</a:t>
            </a:r>
          </a:p>
          <a:p>
            <a:endParaRPr lang="ru-RU" sz="1200" dirty="0" smtClean="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Экспертное мнение</a:t>
            </a:r>
          </a:p>
          <a:p>
            <a:endParaRPr lang="ru-RU" sz="1200" dirty="0" smtClean="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Обратная связь от </a:t>
            </a:r>
            <a:r>
              <a:rPr lang="ru-RU" dirty="0" err="1" smtClean="0">
                <a:solidFill>
                  <a:schemeClr val="tx2"/>
                </a:solidFill>
                <a:latin typeface="Tahoma" pitchFamily="34" charset="0"/>
                <a:ea typeface="Tahoma" pitchFamily="34" charset="0"/>
                <a:cs typeface="Tahoma" pitchFamily="34" charset="0"/>
              </a:rPr>
              <a:t>услугополучателей</a:t>
            </a:r>
            <a:r>
              <a:rPr lang="ru-RU" dirty="0" smtClean="0">
                <a:solidFill>
                  <a:schemeClr val="tx2"/>
                </a:solidFill>
                <a:latin typeface="Tahoma" pitchFamily="34" charset="0"/>
                <a:ea typeface="Tahoma" pitchFamily="34" charset="0"/>
                <a:cs typeface="Tahoma" pitchFamily="34" charset="0"/>
              </a:rPr>
              <a:t>, подконтрольных объектов</a:t>
            </a:r>
          </a:p>
          <a:p>
            <a:endParaRPr lang="ru-RU" sz="1100" dirty="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Предложения по совершенствованию НПА и бизнес-процессов</a:t>
            </a:r>
            <a:endParaRPr lang="ru-RU" dirty="0">
              <a:solidFill>
                <a:schemeClr val="tx2"/>
              </a:solidFill>
              <a:latin typeface="Tahoma" pitchFamily="34" charset="0"/>
              <a:ea typeface="Tahoma" pitchFamily="34" charset="0"/>
              <a:cs typeface="Tahoma" pitchFamily="34" charset="0"/>
            </a:endParaRPr>
          </a:p>
        </p:txBody>
      </p:sp>
      <p:sp>
        <p:nvSpPr>
          <p:cNvPr id="7" name="TextBox 6"/>
          <p:cNvSpPr txBox="1"/>
          <p:nvPr/>
        </p:nvSpPr>
        <p:spPr>
          <a:xfrm>
            <a:off x="5711303" y="801392"/>
            <a:ext cx="4911505" cy="2762295"/>
          </a:xfrm>
          <a:prstGeom prst="rect">
            <a:avLst/>
          </a:prstGeom>
          <a:noFill/>
        </p:spPr>
        <p:txBody>
          <a:bodyPr wrap="square" rtlCol="0">
            <a:spAutoFit/>
          </a:bodyPr>
          <a:lstStyle/>
          <a:p>
            <a:r>
              <a:rPr lang="ru-RU" b="1" dirty="0">
                <a:solidFill>
                  <a:schemeClr val="tx2"/>
                </a:solidFill>
                <a:latin typeface="Tahoma" pitchFamily="34" charset="0"/>
                <a:ea typeface="Tahoma" pitchFamily="34" charset="0"/>
                <a:cs typeface="Tahoma" pitchFamily="34" charset="0"/>
              </a:rPr>
              <a:t>У</a:t>
            </a:r>
            <a:r>
              <a:rPr lang="ru-RU" b="1" dirty="0" smtClean="0">
                <a:solidFill>
                  <a:schemeClr val="tx2"/>
                </a:solidFill>
                <a:latin typeface="Tahoma" pitchFamily="34" charset="0"/>
                <a:ea typeface="Tahoma" pitchFamily="34" charset="0"/>
                <a:cs typeface="Tahoma" pitchFamily="34" charset="0"/>
              </a:rPr>
              <a:t>частники:</a:t>
            </a:r>
          </a:p>
          <a:p>
            <a:r>
              <a:rPr lang="ru-RU" dirty="0" smtClean="0">
                <a:solidFill>
                  <a:schemeClr val="tx2"/>
                </a:solidFill>
                <a:latin typeface="Tahoma" pitchFamily="34" charset="0"/>
                <a:ea typeface="Tahoma" pitchFamily="34" charset="0"/>
                <a:cs typeface="Tahoma" pitchFamily="34" charset="0"/>
              </a:rPr>
              <a:t>Работники объекта анализа</a:t>
            </a:r>
          </a:p>
          <a:p>
            <a:endParaRPr lang="ru-RU" sz="900" dirty="0">
              <a:solidFill>
                <a:schemeClr val="tx2"/>
              </a:solidFill>
              <a:latin typeface="Tahoma" pitchFamily="34" charset="0"/>
              <a:ea typeface="Tahoma" pitchFamily="34" charset="0"/>
              <a:cs typeface="Tahoma" pitchFamily="34" charset="0"/>
            </a:endParaRPr>
          </a:p>
          <a:p>
            <a:r>
              <a:rPr lang="ru-RU" dirty="0" err="1" smtClean="0">
                <a:solidFill>
                  <a:schemeClr val="tx2"/>
                </a:solidFill>
                <a:latin typeface="Tahoma" pitchFamily="34" charset="0"/>
                <a:ea typeface="Tahoma" pitchFamily="34" charset="0"/>
                <a:cs typeface="Tahoma" pitchFamily="34" charset="0"/>
              </a:rPr>
              <a:t>Услугополучатели</a:t>
            </a:r>
            <a:endParaRPr lang="ru-RU" dirty="0" smtClean="0">
              <a:solidFill>
                <a:schemeClr val="tx2"/>
              </a:solidFill>
              <a:latin typeface="Tahoma" pitchFamily="34" charset="0"/>
              <a:ea typeface="Tahoma" pitchFamily="34" charset="0"/>
              <a:cs typeface="Tahoma" pitchFamily="34" charset="0"/>
            </a:endParaRPr>
          </a:p>
          <a:p>
            <a:endParaRPr lang="ru-RU" sz="1050" dirty="0" smtClean="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Представители подконтрольных объектов</a:t>
            </a:r>
          </a:p>
          <a:p>
            <a:endParaRPr lang="ru-RU" sz="1000" dirty="0" smtClean="0">
              <a:solidFill>
                <a:schemeClr val="tx2"/>
              </a:solidFill>
              <a:latin typeface="Tahoma" pitchFamily="34" charset="0"/>
              <a:ea typeface="Tahoma" pitchFamily="34" charset="0"/>
              <a:cs typeface="Tahoma" pitchFamily="34" charset="0"/>
            </a:endParaRPr>
          </a:p>
          <a:p>
            <a:r>
              <a:rPr lang="ru-RU" dirty="0" smtClean="0">
                <a:solidFill>
                  <a:schemeClr val="tx2"/>
                </a:solidFill>
                <a:latin typeface="Tahoma" pitchFamily="34" charset="0"/>
                <a:ea typeface="Tahoma" pitchFamily="34" charset="0"/>
                <a:cs typeface="Tahoma" pitchFamily="34" charset="0"/>
              </a:rPr>
              <a:t>Отраслевые эксперты</a:t>
            </a:r>
          </a:p>
          <a:p>
            <a:endParaRPr lang="ru-RU" sz="1200" dirty="0">
              <a:solidFill>
                <a:schemeClr val="tx2"/>
              </a:solidFill>
              <a:latin typeface="Tahoma" pitchFamily="34" charset="0"/>
              <a:ea typeface="Tahoma" pitchFamily="34" charset="0"/>
              <a:cs typeface="Tahoma" pitchFamily="34" charset="0"/>
            </a:endParaRPr>
          </a:p>
          <a:p>
            <a:r>
              <a:rPr lang="ru-RU" dirty="0">
                <a:solidFill>
                  <a:schemeClr val="tx2"/>
                </a:solidFill>
                <a:latin typeface="Tahoma" pitchFamily="34" charset="0"/>
                <a:ea typeface="Tahoma" pitchFamily="34" charset="0"/>
                <a:cs typeface="Tahoma" pitchFamily="34" charset="0"/>
              </a:rPr>
              <a:t>О</a:t>
            </a:r>
            <a:r>
              <a:rPr lang="ru-RU" dirty="0" smtClean="0">
                <a:solidFill>
                  <a:schemeClr val="tx2"/>
                </a:solidFill>
                <a:latin typeface="Tahoma" pitchFamily="34" charset="0"/>
                <a:ea typeface="Tahoma" pitchFamily="34" charset="0"/>
                <a:cs typeface="Tahoma" pitchFamily="34" charset="0"/>
              </a:rPr>
              <a:t>бщественность</a:t>
            </a:r>
            <a:endParaRPr lang="ru-RU" dirty="0">
              <a:solidFill>
                <a:schemeClr val="tx2"/>
              </a:solidFill>
              <a:latin typeface="Tahoma" pitchFamily="34" charset="0"/>
              <a:ea typeface="Tahoma" pitchFamily="34" charset="0"/>
              <a:cs typeface="Tahoma" pitchFamily="34" charset="0"/>
            </a:endParaRPr>
          </a:p>
          <a:p>
            <a:endParaRPr lang="ru-RU" dirty="0">
              <a:solidFill>
                <a:schemeClr val="tx2"/>
              </a:solidFill>
              <a:latin typeface="Tahoma" pitchFamily="34" charset="0"/>
              <a:ea typeface="Tahoma" pitchFamily="34" charset="0"/>
              <a:cs typeface="Tahoma" pitchFamily="34" charset="0"/>
            </a:endParaRPr>
          </a:p>
        </p:txBody>
      </p:sp>
      <p:pic>
        <p:nvPicPr>
          <p:cNvPr id="5122" name="Picture 2" descr="https://allusavisa.ru/wp-content/uploads/2012/02/interview-7.png"/>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1610463" y="1583846"/>
            <a:ext cx="551656" cy="55165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img2.pngio.com/regulatory-compliance-computer-icons-business-management-company-compliance-png-920_920.png"/>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xmlns="">
                  <a14:imgLayer r:embed="rId9">
                    <a14:imgEffect>
                      <a14:backgroundRemoval t="3696" b="97283" l="2391" r="97500"/>
                    </a14:imgEffect>
                  </a14:imgLayer>
                </a14:imgProps>
              </a:ext>
              <a:ext uri="{28A0092B-C50C-407E-A947-70E740481C1C}">
                <a14:useLocalDpi xmlns:a14="http://schemas.microsoft.com/office/drawing/2010/main" xmlns="" val="0"/>
              </a:ext>
            </a:extLst>
          </a:blip>
          <a:srcRect/>
          <a:stretch>
            <a:fillRect/>
          </a:stretch>
        </p:blipFill>
        <p:spPr bwMode="auto">
          <a:xfrm>
            <a:off x="3651250" y="2568152"/>
            <a:ext cx="765598" cy="765598"/>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interpreterfoundation.org/wp-content/uploads/2018/10/icon-roundtable.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28310" y="3698082"/>
            <a:ext cx="715962" cy="715962"/>
          </a:xfrm>
          <a:prstGeom prst="rect">
            <a:avLst/>
          </a:prstGeom>
          <a:noFill/>
          <a:extLst>
            <a:ext uri="{909E8E84-426E-40DD-AFC4-6F175D3DCCD1}">
              <a14:hiddenFill xmlns:a14="http://schemas.microsoft.com/office/drawing/2010/main" xmlns="">
                <a:solidFill>
                  <a:srgbClr val="FFFFFF"/>
                </a:solidFill>
              </a14:hiddenFill>
            </a:ext>
          </a:extLst>
        </p:spPr>
      </p:pic>
      <p:pic>
        <p:nvPicPr>
          <p:cNvPr id="5130" name="Picture 10" descr="https://w7.pngwing.com/pngs/514/1024/png-transparent-logo-personal-branding-brainstorming-brainstorming.png"/>
          <p:cNvPicPr>
            <a:picLocks noChangeAspect="1" noChangeArrowheads="1"/>
          </p:cNvPicPr>
          <p:nvPr/>
        </p:nvPicPr>
        <p:blipFill>
          <a:blip r:embed="rId11" cstate="print">
            <a:duotone>
              <a:schemeClr val="accent1">
                <a:shade val="45000"/>
                <a:satMod val="135000"/>
              </a:schemeClr>
              <a:prstClr val="white"/>
            </a:duotone>
            <a:extLst>
              <a:ext uri="{BEBA8EAE-BF5A-486C-A8C5-ECC9F3942E4B}">
                <a14:imgProps xmlns:a14="http://schemas.microsoft.com/office/drawing/2010/main" xmlns="">
                  <a14:imgLayer r:embed="rId12">
                    <a14:imgEffect>
                      <a14:backgroundRemoval t="5972" b="94306" l="14130" r="91522"/>
                    </a14:imgEffect>
                  </a14:imgLayer>
                </a14:imgProps>
              </a:ext>
              <a:ext uri="{28A0092B-C50C-407E-A947-70E740481C1C}">
                <a14:useLocalDpi xmlns:a14="http://schemas.microsoft.com/office/drawing/2010/main" xmlns="" val="0"/>
              </a:ext>
            </a:extLst>
          </a:blip>
          <a:srcRect/>
          <a:stretch>
            <a:fillRect/>
          </a:stretch>
        </p:blipFill>
        <p:spPr bwMode="auto">
          <a:xfrm>
            <a:off x="3497105" y="4736454"/>
            <a:ext cx="1073888" cy="840434"/>
          </a:xfrm>
          <a:prstGeom prst="rect">
            <a:avLst/>
          </a:prstGeom>
          <a:noFill/>
          <a:extLst>
            <a:ext uri="{909E8E84-426E-40DD-AFC4-6F175D3DCCD1}">
              <a14:hiddenFill xmlns:a14="http://schemas.microsoft.com/office/drawing/2010/main" xmlns="">
                <a:solidFill>
                  <a:srgbClr val="FFFFFF"/>
                </a:solidFill>
              </a14:hiddenFill>
            </a:ext>
          </a:extLst>
        </p:spPr>
      </p:pic>
      <p:pic>
        <p:nvPicPr>
          <p:cNvPr id="5132" name="Picture 12" descr="https://static10.tgstat.ru/channels/_0/30/30852d0c90095e208c8b1136567ba466.jpg"/>
          <p:cNvPicPr>
            <a:picLocks noChangeAspect="1" noChangeArrowheads="1"/>
          </p:cNvPicPr>
          <p:nvPr/>
        </p:nvPicPr>
        <p:blipFill>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360248" y="5805914"/>
            <a:ext cx="1052086" cy="1052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646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9202445" cy="1188467"/>
          </a:xfrm>
        </p:spPr>
        <p:txBody>
          <a:bodyPr/>
          <a:lstStyle/>
          <a:p>
            <a:r>
              <a:rPr lang="ru-RU" sz="2800" b="1" dirty="0" smtClean="0">
                <a:solidFill>
                  <a:schemeClr val="tx2"/>
                </a:solidFill>
                <a:latin typeface="Tahoma" pitchFamily="34" charset="0"/>
                <a:ea typeface="Tahoma" pitchFamily="34" charset="0"/>
                <a:cs typeface="Tahoma" pitchFamily="34" charset="0"/>
              </a:rPr>
              <a:t>НАПРАВЛЕНИЯ АНАЛИЗА</a:t>
            </a:r>
            <a:endParaRPr lang="ru-RU" sz="2800" b="1" dirty="0">
              <a:solidFill>
                <a:schemeClr val="tx2"/>
              </a:solidFill>
              <a:latin typeface="Tahoma" pitchFamily="34" charset="0"/>
              <a:ea typeface="Tahoma" pitchFamily="34" charset="0"/>
              <a:cs typeface="Tahoma" pitchFamily="34" charset="0"/>
            </a:endParaRPr>
          </a:p>
        </p:txBody>
      </p:sp>
      <p:pic>
        <p:nvPicPr>
          <p:cNvPr id="3076" name="Picture 4" descr="https://w7.pngwing.com/pngs/71/348/png-transparent-four-assorted-color-arrows-illustration-paper-arrow-sticker-euclidean-origami-arrow-infographic-angle-text.png"/>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50725" b="99666" l="0" r="48261"/>
                    </a14:imgEffect>
                  </a14:imgLayer>
                </a14:imgProps>
              </a:ext>
              <a:ext uri="{28A0092B-C50C-407E-A947-70E740481C1C}">
                <a14:useLocalDpi xmlns:a14="http://schemas.microsoft.com/office/drawing/2010/main" xmlns="" val="0"/>
              </a:ext>
            </a:extLst>
          </a:blip>
          <a:srcRect t="50000" r="51628"/>
          <a:stretch/>
        </p:blipFill>
        <p:spPr bwMode="auto">
          <a:xfrm>
            <a:off x="914400" y="3035214"/>
            <a:ext cx="3577701" cy="30014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w7.pngwing.com/pngs/71/348/png-transparent-four-assorted-color-arrows-illustration-paper-arrow-sticker-euclidean-origami-arrow-infographic-angle-text.png"/>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50725" b="100000" l="51304" r="99457"/>
                    </a14:imgEffect>
                  </a14:imgLayer>
                </a14:imgProps>
              </a:ext>
              <a:ext uri="{28A0092B-C50C-407E-A947-70E740481C1C}">
                <a14:useLocalDpi xmlns:a14="http://schemas.microsoft.com/office/drawing/2010/main" xmlns="" val="0"/>
              </a:ext>
            </a:extLst>
          </a:blip>
          <a:srcRect l="51716" t="50884"/>
          <a:stretch/>
        </p:blipFill>
        <p:spPr bwMode="auto">
          <a:xfrm>
            <a:off x="7296871" y="3036169"/>
            <a:ext cx="3219684" cy="31932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84773" y="2038705"/>
            <a:ext cx="4588563" cy="830997"/>
          </a:xfrm>
          <a:prstGeom prst="rect">
            <a:avLst/>
          </a:prstGeom>
        </p:spPr>
        <p:txBody>
          <a:bodyPr wrap="square">
            <a:spAutoFit/>
          </a:bodyPr>
          <a:lstStyle/>
          <a:p>
            <a:r>
              <a:rPr lang="ru-RU" sz="2400" b="1" dirty="0">
                <a:solidFill>
                  <a:schemeClr val="tx2"/>
                </a:solidFill>
                <a:latin typeface="Tahoma" pitchFamily="34" charset="0"/>
                <a:ea typeface="Tahoma" pitchFamily="34" charset="0"/>
                <a:cs typeface="Tahoma" pitchFamily="34" charset="0"/>
              </a:rPr>
              <a:t>Правовые акты, </a:t>
            </a:r>
            <a:endParaRPr lang="en-US" sz="2400" b="1" dirty="0" smtClean="0">
              <a:solidFill>
                <a:schemeClr val="tx2"/>
              </a:solidFill>
              <a:latin typeface="Tahoma" pitchFamily="34" charset="0"/>
              <a:ea typeface="Tahoma" pitchFamily="34" charset="0"/>
              <a:cs typeface="Tahoma" pitchFamily="34" charset="0"/>
            </a:endParaRPr>
          </a:p>
          <a:p>
            <a:r>
              <a:rPr lang="ru-RU" sz="2400" b="1" dirty="0" smtClean="0">
                <a:solidFill>
                  <a:schemeClr val="tx2"/>
                </a:solidFill>
                <a:latin typeface="Tahoma" pitchFamily="34" charset="0"/>
                <a:ea typeface="Tahoma" pitchFamily="34" charset="0"/>
                <a:cs typeface="Tahoma" pitchFamily="34" charset="0"/>
              </a:rPr>
              <a:t>внутренние </a:t>
            </a:r>
            <a:r>
              <a:rPr lang="ru-RU" sz="2400" b="1" dirty="0">
                <a:solidFill>
                  <a:schemeClr val="tx2"/>
                </a:solidFill>
                <a:latin typeface="Tahoma" pitchFamily="34" charset="0"/>
                <a:ea typeface="Tahoma" pitchFamily="34" charset="0"/>
                <a:cs typeface="Tahoma" pitchFamily="34" charset="0"/>
              </a:rPr>
              <a:t>документы</a:t>
            </a:r>
          </a:p>
        </p:txBody>
      </p:sp>
      <p:sp>
        <p:nvSpPr>
          <p:cNvPr id="6" name="Прямоугольник 5"/>
          <p:cNvSpPr/>
          <p:nvPr/>
        </p:nvSpPr>
        <p:spPr>
          <a:xfrm>
            <a:off x="6478669" y="2038705"/>
            <a:ext cx="5435163" cy="830997"/>
          </a:xfrm>
          <a:prstGeom prst="rect">
            <a:avLst/>
          </a:prstGeom>
        </p:spPr>
        <p:txBody>
          <a:bodyPr wrap="square">
            <a:spAutoFit/>
          </a:bodyPr>
          <a:lstStyle/>
          <a:p>
            <a:r>
              <a:rPr lang="ru-RU" sz="2400" b="1" dirty="0">
                <a:solidFill>
                  <a:schemeClr val="tx2"/>
                </a:solidFill>
                <a:latin typeface="Tahoma" pitchFamily="34" charset="0"/>
                <a:ea typeface="Tahoma" pitchFamily="34" charset="0"/>
                <a:cs typeface="Tahoma" pitchFamily="34" charset="0"/>
              </a:rPr>
              <a:t>Организационно-управленческая деятельность</a:t>
            </a:r>
          </a:p>
        </p:txBody>
      </p:sp>
      <p:sp>
        <p:nvSpPr>
          <p:cNvPr id="8" name="Прямоугольник 7"/>
          <p:cNvSpPr/>
          <p:nvPr/>
        </p:nvSpPr>
        <p:spPr>
          <a:xfrm>
            <a:off x="328473" y="1873193"/>
            <a:ext cx="5113539" cy="4598633"/>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416525" y="1873193"/>
            <a:ext cx="5113539" cy="4598633"/>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6067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5" y="452769"/>
            <a:ext cx="9250532" cy="740229"/>
          </a:xfrm>
        </p:spPr>
        <p:txBody>
          <a:bodyPr>
            <a:noAutofit/>
          </a:bodyPr>
          <a:lstStyle/>
          <a:p>
            <a:r>
              <a:rPr lang="ru-RU" sz="2800" b="1" dirty="0" smtClean="0">
                <a:solidFill>
                  <a:schemeClr val="tx2"/>
                </a:solidFill>
                <a:latin typeface="Tahoma" pitchFamily="34" charset="0"/>
                <a:ea typeface="Tahoma" pitchFamily="34" charset="0"/>
                <a:cs typeface="Tahoma" pitchFamily="34" charset="0"/>
              </a:rPr>
              <a:t>АНАЛИЗ ПРАВОВЫХ АКТОВ И ВНУТРЕННИХ ДОКУМЕНТОВ</a:t>
            </a:r>
            <a:endParaRPr lang="ru-RU" sz="2800" b="1" dirty="0">
              <a:solidFill>
                <a:schemeClr val="tx2"/>
              </a:solidFill>
              <a:latin typeface="Tahoma" pitchFamily="34" charset="0"/>
              <a:ea typeface="Tahoma" pitchFamily="34" charset="0"/>
              <a:cs typeface="Tahoma" pitchFamily="34" charset="0"/>
            </a:endParaRPr>
          </a:p>
        </p:txBody>
      </p:sp>
      <p:sp>
        <p:nvSpPr>
          <p:cNvPr id="3" name="Объект 2"/>
          <p:cNvSpPr>
            <a:spLocks noGrp="1"/>
          </p:cNvSpPr>
          <p:nvPr>
            <p:ph idx="1"/>
          </p:nvPr>
        </p:nvSpPr>
        <p:spPr>
          <a:xfrm>
            <a:off x="261153" y="1941034"/>
            <a:ext cx="11771051" cy="4351338"/>
          </a:xfrm>
        </p:spPr>
        <p:txBody>
          <a:bodyPr>
            <a:normAutofit lnSpcReduction="10000"/>
          </a:bodyPr>
          <a:lstStyle/>
          <a:p>
            <a:pPr marL="0" indent="0">
              <a:spcBef>
                <a:spcPts val="1800"/>
              </a:spcBef>
              <a:buNone/>
            </a:pPr>
            <a:r>
              <a:rPr lang="ru-RU" dirty="0" smtClean="0">
                <a:solidFill>
                  <a:schemeClr val="tx2"/>
                </a:solidFill>
                <a:latin typeface="Tahoma" pitchFamily="34" charset="0"/>
                <a:ea typeface="Tahoma" pitchFamily="34" charset="0"/>
                <a:cs typeface="Tahoma" pitchFamily="34" charset="0"/>
              </a:rPr>
              <a:t>Рекомендуется сформировать перечень правовых актов и внутренних документов, регулирующих деятельность объекта анализа</a:t>
            </a:r>
          </a:p>
          <a:p>
            <a:pPr marL="0" indent="0">
              <a:spcBef>
                <a:spcPts val="1800"/>
              </a:spcBef>
              <a:buNone/>
            </a:pPr>
            <a:r>
              <a:rPr lang="ru-RU" dirty="0" smtClean="0">
                <a:solidFill>
                  <a:schemeClr val="tx2"/>
                </a:solidFill>
                <a:latin typeface="Tahoma" pitchFamily="34" charset="0"/>
                <a:ea typeface="Tahoma" pitchFamily="34" charset="0"/>
                <a:cs typeface="Tahoma" pitchFamily="34" charset="0"/>
              </a:rPr>
              <a:t>Проверяется наличие </a:t>
            </a:r>
            <a:r>
              <a:rPr lang="ru-RU" dirty="0" err="1" smtClean="0">
                <a:solidFill>
                  <a:schemeClr val="tx2"/>
                </a:solidFill>
                <a:latin typeface="Tahoma" pitchFamily="34" charset="0"/>
                <a:ea typeface="Tahoma" pitchFamily="34" charset="0"/>
                <a:cs typeface="Tahoma" pitchFamily="34" charset="0"/>
              </a:rPr>
              <a:t>коррупциогенных</a:t>
            </a:r>
            <a:r>
              <a:rPr lang="ru-RU" dirty="0" smtClean="0">
                <a:solidFill>
                  <a:schemeClr val="tx2"/>
                </a:solidFill>
                <a:latin typeface="Tahoma" pitchFamily="34" charset="0"/>
                <a:ea typeface="Tahoma" pitchFamily="34" charset="0"/>
                <a:cs typeface="Tahoma" pitchFamily="34" charset="0"/>
              </a:rPr>
              <a:t> норм/положений </a:t>
            </a:r>
          </a:p>
          <a:p>
            <a:pPr marL="0" indent="0">
              <a:spcBef>
                <a:spcPts val="1800"/>
              </a:spcBef>
              <a:buNone/>
            </a:pPr>
            <a:r>
              <a:rPr lang="ru-RU" dirty="0" smtClean="0">
                <a:solidFill>
                  <a:schemeClr val="tx2"/>
                </a:solidFill>
                <a:latin typeface="Tahoma" pitchFamily="34" charset="0"/>
                <a:ea typeface="Tahoma" pitchFamily="34" charset="0"/>
                <a:cs typeface="Tahoma" pitchFamily="34" charset="0"/>
              </a:rPr>
              <a:t>Оценка </a:t>
            </a:r>
            <a:r>
              <a:rPr lang="ru-RU" dirty="0" err="1" smtClean="0">
                <a:solidFill>
                  <a:schemeClr val="tx2"/>
                </a:solidFill>
                <a:latin typeface="Tahoma" pitchFamily="34" charset="0"/>
                <a:ea typeface="Tahoma" pitchFamily="34" charset="0"/>
                <a:cs typeface="Tahoma" pitchFamily="34" charset="0"/>
              </a:rPr>
              <a:t>коррупциогенности</a:t>
            </a:r>
            <a:r>
              <a:rPr lang="ru-RU" dirty="0" smtClean="0">
                <a:solidFill>
                  <a:schemeClr val="tx2"/>
                </a:solidFill>
                <a:latin typeface="Tahoma" pitchFamily="34" charset="0"/>
                <a:ea typeface="Tahoma" pitchFamily="34" charset="0"/>
                <a:cs typeface="Tahoma" pitchFamily="34" charset="0"/>
              </a:rPr>
              <a:t> норм/положений проводится на предмет вероятности коррупционных проявлений при их применении</a:t>
            </a:r>
          </a:p>
          <a:p>
            <a:pPr marL="0" indent="0">
              <a:spcBef>
                <a:spcPts val="1800"/>
              </a:spcBef>
              <a:buNone/>
            </a:pPr>
            <a:r>
              <a:rPr lang="ru-RU" dirty="0" err="1" smtClean="0">
                <a:solidFill>
                  <a:schemeClr val="tx2"/>
                </a:solidFill>
                <a:latin typeface="Tahoma" pitchFamily="34" charset="0"/>
                <a:ea typeface="Tahoma" pitchFamily="34" charset="0"/>
                <a:cs typeface="Tahoma" pitchFamily="34" charset="0"/>
              </a:rPr>
              <a:t>Коррупциогенные</a:t>
            </a:r>
            <a:r>
              <a:rPr lang="ru-RU" dirty="0" smtClean="0">
                <a:solidFill>
                  <a:schemeClr val="tx2"/>
                </a:solidFill>
                <a:latin typeface="Tahoma" pitchFamily="34" charset="0"/>
                <a:ea typeface="Tahoma" pitchFamily="34" charset="0"/>
                <a:cs typeface="Tahoma" pitchFamily="34" charset="0"/>
              </a:rPr>
              <a:t> нормы/положения могут соответствовать правилам юридической техники и нарушать их (дефекты норм)</a:t>
            </a:r>
          </a:p>
          <a:p>
            <a:pPr marL="0" indent="0">
              <a:spcBef>
                <a:spcPts val="1800"/>
              </a:spcBef>
              <a:buNone/>
            </a:pPr>
            <a:r>
              <a:rPr lang="ru-RU" dirty="0" smtClean="0">
                <a:solidFill>
                  <a:schemeClr val="tx2"/>
                </a:solidFill>
                <a:latin typeface="Tahoma" pitchFamily="34" charset="0"/>
                <a:ea typeface="Tahoma" pitchFamily="34" charset="0"/>
                <a:cs typeface="Tahoma" pitchFamily="34" charset="0"/>
              </a:rPr>
              <a:t>Правовые акты и внутренние документы изучаются во взаимосвязи с другими правовыми актами и внутренними документами</a:t>
            </a:r>
            <a:endParaRPr lang="ru-RU" dirty="0">
              <a:solidFill>
                <a:schemeClr val="tx2"/>
              </a:solidFill>
              <a:latin typeface="Tahoma" pitchFamily="34" charset="0"/>
              <a:ea typeface="Tahoma" pitchFamily="34" charset="0"/>
              <a:cs typeface="Tahoma" pitchFamily="34" charset="0"/>
            </a:endParaRPr>
          </a:p>
        </p:txBody>
      </p:sp>
      <p:sp>
        <p:nvSpPr>
          <p:cNvPr id="4" name="Прямоугольник 3"/>
          <p:cNvSpPr/>
          <p:nvPr/>
        </p:nvSpPr>
        <p:spPr>
          <a:xfrm>
            <a:off x="123825" y="1600200"/>
            <a:ext cx="11915775" cy="48387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65464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a:extLst>
              <a:ext uri="{FF2B5EF4-FFF2-40B4-BE49-F238E27FC236}">
                <a16:creationId xmlns:a16="http://schemas.microsoft.com/office/drawing/2014/main" xmlns="" id="{47FF28C4-339C-8E46-A6C7-75737F78B335}"/>
              </a:ext>
            </a:extLst>
          </p:cNvPr>
          <p:cNvSpPr/>
          <p:nvPr/>
        </p:nvSpPr>
        <p:spPr>
          <a:xfrm>
            <a:off x="5" y="527332"/>
            <a:ext cx="5686697" cy="633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prstClr val="white"/>
              </a:solidFill>
            </a:endParaRPr>
          </a:p>
        </p:txBody>
      </p:sp>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4" name="Прямоугольник 23"/>
          <p:cNvSpPr/>
          <p:nvPr/>
        </p:nvSpPr>
        <p:spPr>
          <a:xfrm>
            <a:off x="-34993" y="-36890"/>
            <a:ext cx="12192000" cy="665540"/>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27" name="Прямоугольник 26"/>
          <p:cNvSpPr/>
          <p:nvPr/>
        </p:nvSpPr>
        <p:spPr>
          <a:xfrm>
            <a:off x="4" y="48230"/>
            <a:ext cx="12102957" cy="430887"/>
          </a:xfrm>
          <a:prstGeom prst="rect">
            <a:avLst/>
          </a:prstGeom>
        </p:spPr>
        <p:txBody>
          <a:bodyPr wrap="square">
            <a:spAutoFit/>
          </a:bodyPr>
          <a:lstStyle/>
          <a:p>
            <a:pPr algn="ctr">
              <a:defRPr/>
            </a:pPr>
            <a:r>
              <a:rPr lang="ru-RU" sz="2200" b="1" spc="20" dirty="0" smtClean="0">
                <a:solidFill>
                  <a:prstClr val="white"/>
                </a:solidFill>
                <a:latin typeface="Arial" panose="020B0604020202020204" pitchFamily="34" charset="0"/>
                <a:ea typeface="Calibri"/>
                <a:cs typeface="Arial" panose="020B0604020202020204" pitchFamily="34" charset="0"/>
              </a:rPr>
              <a:t>ПРАВОВОЙ ПРОБЕЛ</a:t>
            </a:r>
            <a:endParaRPr lang="kk-KZ" sz="2200" b="1" spc="20" dirty="0">
              <a:solidFill>
                <a:prstClr val="white"/>
              </a:solidFill>
              <a:latin typeface="Arial" panose="020B0604020202020204" pitchFamily="34" charset="0"/>
              <a:ea typeface="Calibri"/>
              <a:cs typeface="Arial" panose="020B0604020202020204" pitchFamily="34" charset="0"/>
            </a:endParaRPr>
          </a:p>
        </p:txBody>
      </p:sp>
      <p:sp>
        <p:nvSpPr>
          <p:cNvPr id="2" name="TextBox 1"/>
          <p:cNvSpPr txBox="1"/>
          <p:nvPr/>
        </p:nvSpPr>
        <p:spPr>
          <a:xfrm>
            <a:off x="5686702" y="1117088"/>
            <a:ext cx="6393071" cy="5016758"/>
          </a:xfrm>
          <a:prstGeom prst="rect">
            <a:avLst/>
          </a:prstGeom>
          <a:noFill/>
        </p:spPr>
        <p:txBody>
          <a:bodyPr wrap="square" rtlCol="0">
            <a:spAutoFit/>
          </a:bodyPr>
          <a:lstStyle/>
          <a:p>
            <a:pPr indent="320675" algn="just"/>
            <a:r>
              <a:rPr lang="ru-RU" sz="1600" b="1" i="1" dirty="0">
                <a:solidFill>
                  <a:schemeClr val="tx2"/>
                </a:solidFill>
                <a:latin typeface="Arial" panose="020B0604020202020204" pitchFamily="34" charset="0"/>
                <a:ea typeface="Calibri" panose="020F0502020204030204" pitchFamily="34" charset="0"/>
                <a:cs typeface="Arial" panose="020B0604020202020204" pitchFamily="34" charset="0"/>
              </a:rPr>
              <a:t>Правила проведения внутреннего государственного аудита и финансового контроля </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20675" algn="just"/>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Не регламентирован</a:t>
            </a:r>
            <a:r>
              <a:rPr lang="ru-RU" sz="1600" b="1" dirty="0">
                <a:solidFill>
                  <a:schemeClr val="tx2"/>
                </a:solidFill>
                <a:latin typeface="Arial" panose="020B0604020202020204" pitchFamily="34" charset="0"/>
                <a:ea typeface="Calibri" panose="020F0502020204030204" pitchFamily="34" charset="0"/>
                <a:cs typeface="Arial" panose="020B0604020202020204" pitchFamily="34" charset="0"/>
              </a:rPr>
              <a:t> срок</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исполнения предписания, вносимого по итогам аудиторского мероприятия. </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20675"/>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Срок определяется аудитором и его руководством.</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20675"/>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В случае неисполнения или ненадлежащего выполнения объектом государственного аудита </a:t>
            </a:r>
            <a:r>
              <a:rPr lang="ru-RU" sz="1600" b="1" dirty="0">
                <a:solidFill>
                  <a:schemeClr val="tx2"/>
                </a:solidFill>
                <a:latin typeface="Arial" panose="020B0604020202020204" pitchFamily="34" charset="0"/>
                <a:ea typeface="Calibri" panose="020F0502020204030204" pitchFamily="34" charset="0"/>
                <a:cs typeface="Arial" panose="020B0604020202020204" pitchFamily="34" charset="0"/>
              </a:rPr>
              <a:t>в указанный срок предписания</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принимаются меры в соответствии со статьей 462 КоАП.</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230505"/>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b="1" i="1" dirty="0">
                <a:solidFill>
                  <a:schemeClr val="tx2"/>
                </a:solidFill>
                <a:latin typeface="Arial" panose="020B0604020202020204" pitchFamily="34" charset="0"/>
                <a:ea typeface="Calibri" panose="020F0502020204030204" pitchFamily="34" charset="0"/>
                <a:cs typeface="Arial" panose="020B0604020202020204" pitchFamily="34" charset="0"/>
              </a:rPr>
              <a:t>Правила по охране территории Республики Казахстан от карантинных объектов и чужеродных видов </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п. 53: Переадресовка </a:t>
            </a:r>
            <a:r>
              <a:rPr lang="ru-RU" sz="1600" dirty="0" err="1">
                <a:solidFill>
                  <a:schemeClr val="tx2"/>
                </a:solidFill>
                <a:latin typeface="Arial" panose="020B0604020202020204" pitchFamily="34" charset="0"/>
                <a:ea typeface="Calibri" panose="020F0502020204030204" pitchFamily="34" charset="0"/>
                <a:cs typeface="Arial" panose="020B0604020202020204" pitchFamily="34" charset="0"/>
              </a:rPr>
              <a:t>подкарантинной</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продукции в пути следования или пункте назначения производится с разрешения территориального подразделения (</a:t>
            </a:r>
            <a:r>
              <a:rPr lang="ru-RU" sz="1600" dirty="0" err="1">
                <a:solidFill>
                  <a:schemeClr val="tx2"/>
                </a:solidFill>
                <a:latin typeface="Arial" panose="020B0604020202020204" pitchFamily="34" charset="0"/>
                <a:ea typeface="Calibri" panose="020F0502020204030204" pitchFamily="34" charset="0"/>
                <a:cs typeface="Arial" panose="020B0604020202020204" pitchFamily="34" charset="0"/>
              </a:rPr>
              <a:t>услугодателя</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на территории которого осуществляется эта операция.</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Не регламентирован </a:t>
            </a:r>
            <a:r>
              <a:rPr lang="ru-RU" sz="1600" b="1" dirty="0">
                <a:solidFill>
                  <a:schemeClr val="tx2"/>
                </a:solidFill>
                <a:latin typeface="Arial" panose="020B0604020202020204" pitchFamily="34" charset="0"/>
                <a:ea typeface="Calibri" panose="020F0502020204030204" pitchFamily="34" charset="0"/>
                <a:cs typeface="Arial" panose="020B0604020202020204" pitchFamily="34" charset="0"/>
              </a:rPr>
              <a:t>порядок переадресовки</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 необходимые документы, сроки, форма уведомления, вид разрешения, основания отказа и др.</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Должностные лица действуют на свое усмотрение.   </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18188" y="1645952"/>
            <a:ext cx="5049135" cy="4093428"/>
          </a:xfrm>
          <a:prstGeom prst="rect">
            <a:avLst/>
          </a:prstGeom>
        </p:spPr>
        <p:txBody>
          <a:bodyPr wrap="square">
            <a:spAutoFit/>
          </a:bodyPr>
          <a:lstStyle/>
          <a:p>
            <a:pPr>
              <a:spcBef>
                <a:spcPts val="1200"/>
              </a:spcBef>
            </a:pPr>
            <a:r>
              <a:rPr lang="ru-RU" sz="2000" dirty="0" smtClean="0">
                <a:solidFill>
                  <a:schemeClr val="tx2"/>
                </a:solidFill>
                <a:latin typeface="Arial" pitchFamily="34" charset="0"/>
                <a:cs typeface="Arial" pitchFamily="34" charset="0"/>
              </a:rPr>
              <a:t>ОТСУТСТВИЕ ПОЛОЖЕНИЙ, РЕГЛАМЕНТИРУЮЩИХ КОМПЕТЕНЦИЮ ДОЛЖНОСТНОГО ЛИЦА, ЧТО СОЗДАЕТ ВОЗМОЖНОСТЬ ПРОИЗВОЛЬНОГО ОПРЕДЕЛЕНИЯ ПОЛНОМОЧИЙ С ЦЕЛЬЮ ИЗВЛЕЧЕНИЯ НЕЗАКОННОЙ ВЫГОДЫ</a:t>
            </a:r>
          </a:p>
          <a:p>
            <a:pPr>
              <a:spcBef>
                <a:spcPts val="1200"/>
              </a:spcBef>
            </a:pPr>
            <a:r>
              <a:rPr lang="ru-RU" sz="2000" dirty="0" smtClean="0">
                <a:solidFill>
                  <a:schemeClr val="tx2"/>
                </a:solidFill>
                <a:latin typeface="Arial" pitchFamily="34" charset="0"/>
                <a:cs typeface="Arial" pitchFamily="34" charset="0"/>
              </a:rPr>
              <a:t>ОТСУТСТВИЕ СРОКОВ ПРОВЕДЕНИЯ АДМПРОЦЕДУР</a:t>
            </a:r>
            <a:endParaRPr lang="ru-RU" sz="2000" dirty="0">
              <a:solidFill>
                <a:schemeClr val="tx2"/>
              </a:solidFill>
              <a:latin typeface="Arial" pitchFamily="34" charset="0"/>
              <a:cs typeface="Arial" pitchFamily="34" charset="0"/>
            </a:endParaRPr>
          </a:p>
          <a:p>
            <a:pPr>
              <a:spcBef>
                <a:spcPts val="1200"/>
              </a:spcBef>
            </a:pPr>
            <a:r>
              <a:rPr lang="ru-RU" sz="2000" dirty="0" smtClean="0">
                <a:solidFill>
                  <a:schemeClr val="tx2"/>
                </a:solidFill>
                <a:latin typeface="Arial" pitchFamily="34" charset="0"/>
                <a:cs typeface="Arial" pitchFamily="34" charset="0"/>
              </a:rPr>
              <a:t>ОТСУТСТВИЕ  ИСЧЕРПЫВАЮЩИХ ОСНОВАНИЙ И ПОРЯДКА ПРИНЯТИЯ РЕШЕНИЙ ДОЛЖНОСТНЫМ ЛИЦОМ</a:t>
            </a:r>
            <a:endParaRPr lang="ru-RU" sz="2000" dirty="0">
              <a:solidFill>
                <a:schemeClr val="tx2"/>
              </a:solidFill>
              <a:latin typeface="Arial" pitchFamily="34" charset="0"/>
              <a:cs typeface="Arial" pitchFamily="34" charset="0"/>
            </a:endParaRPr>
          </a:p>
        </p:txBody>
      </p:sp>
      <p:cxnSp>
        <p:nvCxnSpPr>
          <p:cNvPr id="6" name="Прямая соединительная линия 5"/>
          <p:cNvCxnSpPr/>
          <p:nvPr/>
        </p:nvCxnSpPr>
        <p:spPr>
          <a:xfrm>
            <a:off x="5524500" y="866775"/>
            <a:ext cx="47625"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61096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3443971" y="854081"/>
            <a:ext cx="8662984" cy="5801588"/>
          </a:xfrm>
          <a:prstGeom prst="rect">
            <a:avLst/>
          </a:prstGeom>
          <a:noFill/>
        </p:spPr>
        <p:txBody>
          <a:bodyPr wrap="square" rtlCol="0">
            <a:spAutoFit/>
          </a:bodyPr>
          <a:lstStyle/>
          <a:p>
            <a:pPr indent="450215" algn="just"/>
            <a:r>
              <a:rPr lang="ru-RU" sz="1400" b="1" i="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Госуслуга</a:t>
            </a:r>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«Выдача фитосанитарного сертификата на вывоз </a:t>
            </a:r>
            <a:r>
              <a:rPr lang="ru-RU" sz="1400" b="1" i="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подкарантинной</a:t>
            </a:r>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продукции за пределы РК». </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Срок оказания согласно стандарту – 5 рабочих дней, согласно Правилам – </a:t>
            </a:r>
            <a:b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br>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3 рабочих дня.</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05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ru-RU" sz="105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Кодекс «О здоровье народа и системе здравоохранения»</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ст.48: результаты санитарно-эпидемиологического аудита </a:t>
            </a:r>
            <a:r>
              <a:rPr lang="ru-RU" sz="1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не могут быть основанием для освобождения </a:t>
            </a:r>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объектов высокой эпидемиологической значимости от проверок.</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приказ МЗ от 27.06.17 №463 «Об утверждении критериев оценки степени риска и проверочных листов в сфере санитарно-эпидемиологического благополучия населения»</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п.11: При факте проведения санитарно-эпидемиологического аудита и предоставления аудиторского отчета с выводами о соответствии, субъект (объект) </a:t>
            </a:r>
            <a:r>
              <a:rPr lang="ru-RU" sz="1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освобождается от проверок</a:t>
            </a:r>
            <a:r>
              <a:rPr lang="ru-RU"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на срок не более 12 месяцев.</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05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ru-RU" sz="105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Закон «О миграции населения»</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Ст. 40: Запрещаются создание юридического лица, а также участие в уставном капитале коммерческих организаций путем вхождения в состав участников юридических лиц иностранцам, не получившим визы на въезд в качестве бизнес-иммигрантов.</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Закон «О государственной регистрации юридических лиц и учетной регистрации филиалов и представительств»</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Ст. 6-2: Для учетной регистрации филиалов (представительств) иностранных юридических лиц кроме документов, предусмотренных общим порядком дополнительно должны быть представлены:</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легализованная выписка из торгового реестра; </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учредительные документы; </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документ, подтверждающий налоговую регистрацию в стране инкорпорации иностранного юридического лица.</a:t>
            </a:r>
            <a:endParaRPr lang="ru-RU" sz="1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Предоставление документа, подтверждающего получения визы не предусмотрено.</a:t>
            </a:r>
            <a:r>
              <a:rPr lang="ru-RU"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ru-RU" sz="14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55376" y="1454666"/>
            <a:ext cx="3288595" cy="4031873"/>
          </a:xfrm>
          <a:prstGeom prst="rect">
            <a:avLst/>
          </a:prstGeom>
        </p:spPr>
        <p:txBody>
          <a:bodyPr wrap="square">
            <a:spAutoFit/>
          </a:bodyPr>
          <a:lstStyle/>
          <a:p>
            <a:pPr>
              <a:spcBef>
                <a:spcPts val="1200"/>
              </a:spcBef>
            </a:pPr>
            <a:endParaRPr lang="ru-RU" dirty="0" smtClean="0">
              <a:solidFill>
                <a:prstClr val="white"/>
              </a:solidFill>
            </a:endParaRPr>
          </a:p>
          <a:p>
            <a:pPr>
              <a:spcBef>
                <a:spcPts val="1200"/>
              </a:spcBef>
            </a:pPr>
            <a:r>
              <a:rPr lang="ru-RU" dirty="0" smtClean="0">
                <a:solidFill>
                  <a:schemeClr val="tx2"/>
                </a:solidFill>
              </a:rPr>
              <a:t>НЕСООТВЕТСТВИЕ ПОЛОЖЕНИЙ ПРАВОВЫХ АКТОВ, РЕГУЛИРУЮЩИХ ОДНУ СФЕРУ ОТНОШЕНИЙ</a:t>
            </a:r>
          </a:p>
          <a:p>
            <a:pPr>
              <a:spcBef>
                <a:spcPts val="1200"/>
              </a:spcBef>
            </a:pPr>
            <a:endParaRPr lang="ru-RU" dirty="0">
              <a:solidFill>
                <a:schemeClr val="tx2"/>
              </a:solidFill>
            </a:endParaRPr>
          </a:p>
          <a:p>
            <a:pPr>
              <a:spcBef>
                <a:spcPts val="1200"/>
              </a:spcBef>
            </a:pPr>
            <a:r>
              <a:rPr lang="ru-RU" dirty="0" smtClean="0">
                <a:solidFill>
                  <a:schemeClr val="tx2"/>
                </a:solidFill>
              </a:rPr>
              <a:t>ОТСУТСТВИЕ </a:t>
            </a:r>
            <a:r>
              <a:rPr lang="ru-RU" dirty="0">
                <a:solidFill>
                  <a:schemeClr val="tx2"/>
                </a:solidFill>
              </a:rPr>
              <a:t>УСТАНОВЛЕННЫХ ЗАКОНОМ ИЛИ ВНУТРЕННИМ ДОКУМЕНТОМ ПРАВИЛ ВЫБОРА ПРИОРИТЕТНОЙ НОРМЫ</a:t>
            </a:r>
          </a:p>
          <a:p>
            <a:pPr marL="285750" indent="-285750">
              <a:spcBef>
                <a:spcPts val="1200"/>
              </a:spcBef>
              <a:buFont typeface="Wingdings" panose="05000000000000000000" pitchFamily="2" charset="2"/>
              <a:buChar char="Ø"/>
            </a:pPr>
            <a:endParaRPr lang="ru-RU" dirty="0">
              <a:solidFill>
                <a:schemeClr val="tx2"/>
              </a:solidFill>
            </a:endParaRPr>
          </a:p>
        </p:txBody>
      </p:sp>
      <p:cxnSp>
        <p:nvCxnSpPr>
          <p:cNvPr id="8" name="Прямая соединительная линия 7"/>
          <p:cNvCxnSpPr/>
          <p:nvPr/>
        </p:nvCxnSpPr>
        <p:spPr>
          <a:xfrm>
            <a:off x="3409597" y="854081"/>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34993" y="-36891"/>
            <a:ext cx="12192000" cy="751265"/>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4" name="Прямоугольник 3"/>
          <p:cNvSpPr/>
          <p:nvPr/>
        </p:nvSpPr>
        <p:spPr>
          <a:xfrm>
            <a:off x="2895600" y="15575"/>
            <a:ext cx="6096000" cy="646331"/>
          </a:xfrm>
          <a:prstGeom prst="rect">
            <a:avLst/>
          </a:prstGeom>
        </p:spPr>
        <p:txBody>
          <a:bodyPr>
            <a:spAutoFit/>
          </a:bodyPr>
          <a:lstStyle/>
          <a:p>
            <a:pPr algn="ctr">
              <a:defRPr/>
            </a:pPr>
            <a:r>
              <a:rPr lang="ru-RU" b="1" spc="20" dirty="0" smtClean="0">
                <a:solidFill>
                  <a:prstClr val="white"/>
                </a:solidFill>
                <a:latin typeface="Arial" panose="020B0604020202020204" pitchFamily="34" charset="0"/>
                <a:ea typeface="Calibri"/>
                <a:cs typeface="Arial" panose="020B0604020202020204" pitchFamily="34" charset="0"/>
              </a:rPr>
              <a:t>КОЛЛИЗИЯ ПОЛОЖЕНИЙ ПРАВОВЫХ АКТОВ И ВНУТРЕННИХ ДОКУМЕНТОВ </a:t>
            </a:r>
            <a:endParaRPr lang="ru-RU" b="1" spc="20" dirty="0">
              <a:solidFill>
                <a:prstClr val="white"/>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xmlns="" val="2293493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4197372" y="701680"/>
            <a:ext cx="7959635" cy="6109365"/>
          </a:xfrm>
          <a:prstGeom prst="rect">
            <a:avLst/>
          </a:prstGeom>
          <a:noFill/>
        </p:spPr>
        <p:txBody>
          <a:bodyPr wrap="square" rtlCol="0">
            <a:spAutoFit/>
          </a:bodyPr>
          <a:lstStyle/>
          <a:p>
            <a:r>
              <a:rPr lang="ru-RU" sz="1700" b="1" i="1" dirty="0">
                <a:solidFill>
                  <a:schemeClr val="tx2"/>
                </a:solidFill>
              </a:rPr>
              <a:t>Правила проведения медико-социальной экспертизы</a:t>
            </a:r>
            <a:endParaRPr lang="ru-RU" sz="1700" dirty="0">
              <a:solidFill>
                <a:schemeClr val="tx2"/>
              </a:solidFill>
            </a:endParaRPr>
          </a:p>
          <a:p>
            <a:r>
              <a:rPr lang="ru-RU" sz="1700" dirty="0">
                <a:solidFill>
                  <a:schemeClr val="tx2"/>
                </a:solidFill>
              </a:rPr>
              <a:t>п. 17: </a:t>
            </a:r>
            <a:r>
              <a:rPr lang="ru-RU" sz="1700" b="1" dirty="0">
                <a:solidFill>
                  <a:srgbClr val="FF0000"/>
                </a:solidFill>
              </a:rPr>
              <a:t>При некачественном и (или) необоснованном</a:t>
            </a:r>
            <a:r>
              <a:rPr lang="ru-RU" sz="1700" dirty="0">
                <a:solidFill>
                  <a:schemeClr val="tx2"/>
                </a:solidFill>
              </a:rPr>
              <a:t> оформлении формы 088/у отдел МСЭ выносит экспертное заключение на основании данных осмотра и анализа представленных медицинских документов.</a:t>
            </a:r>
          </a:p>
          <a:p>
            <a:r>
              <a:rPr lang="ru-RU" sz="1700" dirty="0">
                <a:solidFill>
                  <a:schemeClr val="tx2"/>
                </a:solidFill>
              </a:rPr>
              <a:t> </a:t>
            </a:r>
          </a:p>
          <a:p>
            <a:r>
              <a:rPr lang="ru-RU" sz="1700" dirty="0">
                <a:solidFill>
                  <a:schemeClr val="tx2"/>
                </a:solidFill>
              </a:rPr>
              <a:t>Критерии определения некачественного и (или) необоснованного оформления отсутствуют. Трактовка и практическая реализация данной нормы осуществляется по усмотрению специалистов МСЭ.</a:t>
            </a:r>
          </a:p>
          <a:p>
            <a:r>
              <a:rPr lang="ru-RU" sz="1700" dirty="0">
                <a:solidFill>
                  <a:schemeClr val="tx2"/>
                </a:solidFill>
              </a:rPr>
              <a:t> </a:t>
            </a:r>
          </a:p>
          <a:p>
            <a:r>
              <a:rPr lang="ru-RU" sz="1700" b="1" i="1" dirty="0">
                <a:solidFill>
                  <a:schemeClr val="tx2"/>
                </a:solidFill>
              </a:rPr>
              <a:t>Критерии оценки степени риска в области охраны окружающей среды, воспроизводства и использования природных ресурсов</a:t>
            </a:r>
            <a:endParaRPr lang="ru-RU" sz="1700" dirty="0">
              <a:solidFill>
                <a:schemeClr val="tx2"/>
              </a:solidFill>
            </a:endParaRPr>
          </a:p>
          <a:p>
            <a:r>
              <a:rPr lang="ru-RU" sz="1700" dirty="0">
                <a:solidFill>
                  <a:schemeClr val="tx2"/>
                </a:solidFill>
              </a:rPr>
              <a:t>П. 10: Для оценки степени риска используются следующие источники информации:</a:t>
            </a:r>
          </a:p>
          <a:p>
            <a:r>
              <a:rPr lang="ru-RU" sz="1700" dirty="0">
                <a:solidFill>
                  <a:schemeClr val="tx2"/>
                </a:solidFill>
              </a:rPr>
              <a:t>…</a:t>
            </a:r>
          </a:p>
          <a:p>
            <a:r>
              <a:rPr lang="ru-RU" sz="1700" dirty="0">
                <a:solidFill>
                  <a:schemeClr val="tx2"/>
                </a:solidFill>
              </a:rPr>
              <a:t> 3) наличие </a:t>
            </a:r>
            <a:r>
              <a:rPr lang="ru-RU" sz="1700" b="1" dirty="0">
                <a:solidFill>
                  <a:srgbClr val="FF0000"/>
                </a:solidFill>
              </a:rPr>
              <a:t>неблагоприятных происшествий</a:t>
            </a:r>
            <a:r>
              <a:rPr lang="ru-RU" sz="1700" dirty="0">
                <a:solidFill>
                  <a:schemeClr val="tx2"/>
                </a:solidFill>
              </a:rPr>
              <a:t>, возникших по вине субъекта контроля.</a:t>
            </a:r>
          </a:p>
          <a:p>
            <a:r>
              <a:rPr lang="ru-RU" sz="1700" dirty="0">
                <a:solidFill>
                  <a:schemeClr val="tx2"/>
                </a:solidFill>
              </a:rPr>
              <a:t> </a:t>
            </a:r>
          </a:p>
          <a:p>
            <a:r>
              <a:rPr lang="ru-RU" sz="1700" b="1" i="1" dirty="0">
                <a:solidFill>
                  <a:schemeClr val="tx2"/>
                </a:solidFill>
              </a:rPr>
              <a:t>Положение о премировании, оказания материальной помощи и установлении надбавок к должностным окладам</a:t>
            </a:r>
            <a:endParaRPr lang="ru-RU" sz="1700" dirty="0">
              <a:solidFill>
                <a:schemeClr val="tx2"/>
              </a:solidFill>
            </a:endParaRPr>
          </a:p>
          <a:p>
            <a:r>
              <a:rPr lang="ru-RU" sz="1700" dirty="0">
                <a:solidFill>
                  <a:schemeClr val="tx2"/>
                </a:solidFill>
              </a:rPr>
              <a:t> </a:t>
            </a:r>
            <a:r>
              <a:rPr lang="ru-RU" sz="1700" dirty="0" smtClean="0">
                <a:solidFill>
                  <a:schemeClr val="tx2"/>
                </a:solidFill>
              </a:rPr>
              <a:t>Установление </a:t>
            </a:r>
            <a:r>
              <a:rPr lang="ru-RU" sz="1700" dirty="0">
                <a:solidFill>
                  <a:schemeClr val="tx2"/>
                </a:solidFill>
              </a:rPr>
              <a:t>надбавок к должностному окладу работника осуществляется за: возложение на него </a:t>
            </a:r>
            <a:r>
              <a:rPr lang="ru-RU" sz="1700" b="1" dirty="0">
                <a:solidFill>
                  <a:srgbClr val="FF0000"/>
                </a:solidFill>
              </a:rPr>
              <a:t>расширенного круга обязанностей</a:t>
            </a:r>
            <a:r>
              <a:rPr lang="ru-RU" sz="1700" dirty="0">
                <a:solidFill>
                  <a:srgbClr val="FF0000"/>
                </a:solidFill>
              </a:rPr>
              <a:t>, </a:t>
            </a:r>
            <a:r>
              <a:rPr lang="ru-RU" sz="1700" b="1" dirty="0">
                <a:solidFill>
                  <a:srgbClr val="FF0000"/>
                </a:solidFill>
              </a:rPr>
              <a:t>достаточный </a:t>
            </a:r>
            <a:r>
              <a:rPr lang="ru-RU" sz="1700" dirty="0">
                <a:solidFill>
                  <a:schemeClr val="tx2"/>
                </a:solidFill>
              </a:rPr>
              <a:t>опыт (стаж) и навыки в работе, сочетающиеся с </a:t>
            </a:r>
            <a:r>
              <a:rPr lang="ru-RU" sz="1700" b="1" dirty="0">
                <a:solidFill>
                  <a:srgbClr val="FF0000"/>
                </a:solidFill>
              </a:rPr>
              <a:t>высоким</a:t>
            </a:r>
            <a:r>
              <a:rPr lang="ru-RU" sz="1700" dirty="0">
                <a:solidFill>
                  <a:schemeClr val="tx2"/>
                </a:solidFill>
              </a:rPr>
              <a:t> профессиональным уровнем и компетенцией, с </a:t>
            </a:r>
            <a:r>
              <a:rPr lang="ru-RU" sz="1700" b="1" dirty="0">
                <a:solidFill>
                  <a:srgbClr val="FF0000"/>
                </a:solidFill>
              </a:rPr>
              <a:t>успешным</a:t>
            </a:r>
            <a:r>
              <a:rPr lang="ru-RU" sz="1700" dirty="0">
                <a:solidFill>
                  <a:schemeClr val="tx2"/>
                </a:solidFill>
              </a:rPr>
              <a:t> их применением на практике, а также другие показатели (участие в комиссиях, рабочих группах и т.п</a:t>
            </a:r>
            <a:r>
              <a:rPr lang="ru-RU" sz="1700" dirty="0" smtClean="0">
                <a:solidFill>
                  <a:schemeClr val="tx2"/>
                </a:solidFill>
              </a:rPr>
              <a:t>.).</a:t>
            </a:r>
            <a:endParaRPr lang="ru-RU" sz="1700" dirty="0">
              <a:solidFill>
                <a:schemeClr val="tx2"/>
              </a:solidFill>
            </a:endParaRPr>
          </a:p>
        </p:txBody>
      </p:sp>
      <p:sp>
        <p:nvSpPr>
          <p:cNvPr id="3" name="Прямоугольник 2"/>
          <p:cNvSpPr/>
          <p:nvPr/>
        </p:nvSpPr>
        <p:spPr>
          <a:xfrm>
            <a:off x="44526" y="1484177"/>
            <a:ext cx="4012573" cy="4247317"/>
          </a:xfrm>
          <a:prstGeom prst="rect">
            <a:avLst/>
          </a:prstGeom>
        </p:spPr>
        <p:txBody>
          <a:bodyPr wrap="square">
            <a:spAutoFit/>
          </a:bodyPr>
          <a:lstStyle/>
          <a:p>
            <a:r>
              <a:rPr lang="ru-RU" dirty="0" smtClean="0">
                <a:solidFill>
                  <a:schemeClr val="tx2"/>
                </a:solidFill>
                <a:cs typeface="Arial" pitchFamily="34" charset="0"/>
              </a:rPr>
              <a:t>ИСПОЛЬЗОВАНИЕ ФОРМУЛИРОВОК, КОТОРЫЕ ИМЕЮТ НЕЯСНЫЙ ИЛИ ДВОЯКИЙ СМЫСЛ И ТАКИМ ОБРАЗОМ, ДОПУСКАЕТ НЕПРАВОМЕРНЫЕ ТОЛКОВАНИЯ</a:t>
            </a:r>
          </a:p>
          <a:p>
            <a:pPr marL="285750" indent="-285750">
              <a:buFont typeface="Wingdings" panose="05000000000000000000" pitchFamily="2" charset="2"/>
              <a:buChar char="Ø"/>
            </a:pPr>
            <a:endParaRPr lang="ru-RU" dirty="0" smtClean="0">
              <a:solidFill>
                <a:schemeClr val="tx2"/>
              </a:solidFill>
              <a:cs typeface="Arial" pitchFamily="34" charset="0"/>
            </a:endParaRPr>
          </a:p>
          <a:p>
            <a:r>
              <a:rPr lang="ru-RU" dirty="0" smtClean="0">
                <a:solidFill>
                  <a:schemeClr val="tx2"/>
                </a:solidFill>
                <a:cs typeface="Arial" pitchFamily="34" charset="0"/>
              </a:rPr>
              <a:t>ОБОЗНАЧЕНИЕ ОДНИХ И ТЕХ ЖЕ ЯВЛЕНИЙ РАЗЛИЧНЫМИ ТЕРМИНАМИ</a:t>
            </a:r>
          </a:p>
          <a:p>
            <a:pPr marL="285750" indent="-285750">
              <a:buFont typeface="Wingdings" panose="05000000000000000000" pitchFamily="2" charset="2"/>
              <a:buChar char="Ø"/>
            </a:pPr>
            <a:endParaRPr lang="ru-RU" dirty="0" smtClean="0">
              <a:solidFill>
                <a:schemeClr val="tx2"/>
              </a:solidFill>
              <a:cs typeface="Arial" pitchFamily="34" charset="0"/>
            </a:endParaRPr>
          </a:p>
          <a:p>
            <a:r>
              <a:rPr lang="ru-RU" dirty="0" smtClean="0">
                <a:solidFill>
                  <a:schemeClr val="tx2"/>
                </a:solidFill>
                <a:cs typeface="Arial" pitchFamily="34" charset="0"/>
              </a:rPr>
              <a:t>ИСПОЛЬЗОВАНИЕ ТЕРМИНОВ, НЕИСПОЛЬЗУЕМЫХ ЗАКОНОДАТЕЛЬСТВОМ, КОТОРЫЕ ПРЯМО НЕ ОПРЕДЕЛЕНЫ/РАЗЪЯСНЕНЫ В ПРАВОВОМ АКТЕ ИЛИ ВНУТРЕННЕМ ДОКУМЕНТЕ</a:t>
            </a:r>
            <a:endParaRPr lang="ru-RU" dirty="0">
              <a:solidFill>
                <a:schemeClr val="tx2"/>
              </a:solidFill>
              <a:cs typeface="Arial" pitchFamily="34" charset="0"/>
            </a:endParaRPr>
          </a:p>
        </p:txBody>
      </p:sp>
      <p:cxnSp>
        <p:nvCxnSpPr>
          <p:cNvPr id="8" name="Прямая соединительная линия 7"/>
          <p:cNvCxnSpPr/>
          <p:nvPr/>
        </p:nvCxnSpPr>
        <p:spPr>
          <a:xfrm>
            <a:off x="4057099" y="854081"/>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
        <p:nvSpPr>
          <p:cNvPr id="9" name="Прямоугольник 8"/>
          <p:cNvSpPr/>
          <p:nvPr/>
        </p:nvSpPr>
        <p:spPr>
          <a:xfrm>
            <a:off x="-34993" y="-36891"/>
            <a:ext cx="12192000" cy="751265"/>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4" name="Прямоугольник 3"/>
          <p:cNvSpPr/>
          <p:nvPr/>
        </p:nvSpPr>
        <p:spPr>
          <a:xfrm>
            <a:off x="2062490" y="154075"/>
            <a:ext cx="7285970" cy="400110"/>
          </a:xfrm>
          <a:prstGeom prst="rect">
            <a:avLst/>
          </a:prstGeom>
        </p:spPr>
        <p:txBody>
          <a:bodyPr wrap="none">
            <a:spAutoFit/>
          </a:bodyPr>
          <a:lstStyle/>
          <a:p>
            <a:pPr algn="ctr">
              <a:defRPr/>
            </a:pPr>
            <a:r>
              <a:rPr lang="ru-RU" sz="2000" b="1" dirty="0" smtClean="0">
                <a:solidFill>
                  <a:prstClr val="white"/>
                </a:solidFill>
                <a:latin typeface="Arial" panose="020B0604020202020204" pitchFamily="34" charset="0"/>
                <a:cs typeface="Arial" panose="020B0604020202020204" pitchFamily="34" charset="0"/>
              </a:rPr>
              <a:t>ЮРИДИКО-ЛИНГВИСТИЧЕСКАЯ НЕОПРЕДЕЛЕННОСТЬ </a:t>
            </a:r>
            <a:endParaRPr lang="ru-RU"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98892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4916900" y="714374"/>
            <a:ext cx="7147281" cy="6093976"/>
          </a:xfrm>
          <a:prstGeom prst="rect">
            <a:avLst/>
          </a:prstGeom>
          <a:noFill/>
        </p:spPr>
        <p:txBody>
          <a:bodyPr wrap="square" rtlCol="0">
            <a:spAutoFit/>
          </a:bodyPr>
          <a:lstStyle/>
          <a:p>
            <a:r>
              <a:rPr lang="ru-RU" sz="13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Кодекс «Об административных правонарушениях»</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Ст. 146: Проезд по посевам или насаждениям на механическом транспортном средстве, гужевом транспорте влечет </a:t>
            </a:r>
            <a:r>
              <a:rPr lang="ru-RU" sz="13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предупреждение или штраф</a:t>
            </a:r>
            <a:r>
              <a:rPr lang="ru-RU" sz="13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в размере 5 МРП.</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Правила направления граждан Республики Казахстан на лечение за рубеж за счет бюджетных средств</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П. 16: рабочий орган представляет комиссии рекомендацию:</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о направлении пациента на лечение за рубеж за счет бюджетных средств;</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о проведении лечения пациента, претендующего на лечение в рамках, мастер класса в отечественных медицинских организациях с привлечением зарубежных специалистов за счет бюджетных средств</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rgbClr val="FF0000"/>
                </a:solidFill>
                <a:latin typeface="Arial" panose="020B0604020202020204" pitchFamily="34" charset="0"/>
                <a:ea typeface="Calibri" panose="020F0502020204030204" pitchFamily="34" charset="0"/>
                <a:cs typeface="Arial" panose="020B0604020202020204" pitchFamily="34" charset="0"/>
              </a:rPr>
              <a:t>Не установлено в каких случаях выносятся конкретный вид рекомендаций.</a:t>
            </a:r>
            <a:endParaRPr lang="ru-RU" sz="13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algn="just"/>
            <a:r>
              <a:rPr lang="ru-RU" sz="13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Правила согласования нормативно-технической документации на новые, усовершенствованные ветеринарные препараты, кормовые добавки</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algn="just"/>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6. По результатам рассмотрения документов, представленных на согласование НТД, ведомство принимает одно из следующих решений:</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algn="just"/>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1) при соответствии представленных документов предъявляемым требованиям, направляет НТД в государственную ветеринарную организацию для проведения экспертизы;</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algn="just"/>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2) при несоответствии представленных документов или представления недостоверных сведений, дает письменный мотивированный ответ об отказе в дальнейшем рассмотрении заявления.</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rgbClr val="FF0000"/>
                </a:solidFill>
                <a:latin typeface="Arial" panose="020B0604020202020204" pitchFamily="34" charset="0"/>
                <a:ea typeface="Calibri" panose="020F0502020204030204" pitchFamily="34" charset="0"/>
                <a:cs typeface="Arial" panose="020B0604020202020204" pitchFamily="34" charset="0"/>
              </a:rPr>
              <a:t>Не определены сроки принятия решений.</a:t>
            </a:r>
            <a:endParaRPr lang="ru-RU" sz="13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algn="just"/>
            <a:r>
              <a:rPr lang="ru-RU" sz="13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Положение о премировании, оказания матпомощи и установлении надбавок к должностным окладам</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10. Допускается продление надбавки к должностному окладу на следующий финансовый год.</a:t>
            </a:r>
            <a:endParaRPr lang="ru-RU" sz="13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300" dirty="0" smtClean="0">
                <a:solidFill>
                  <a:srgbClr val="FF0000"/>
                </a:solidFill>
                <a:latin typeface="Arial" panose="020B0604020202020204" pitchFamily="34" charset="0"/>
                <a:ea typeface="Calibri" panose="020F0502020204030204" pitchFamily="34" charset="0"/>
                <a:cs typeface="Arial" panose="020B0604020202020204" pitchFamily="34" charset="0"/>
              </a:rPr>
              <a:t>Не определен порядок и срок продления</a:t>
            </a:r>
            <a:r>
              <a:rPr lang="ru-RU" sz="1300"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endParaRPr lang="ru-RU" sz="13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09550" y="1408608"/>
            <a:ext cx="4829175" cy="4801314"/>
          </a:xfrm>
          <a:prstGeom prst="rect">
            <a:avLst/>
          </a:prstGeom>
        </p:spPr>
        <p:txBody>
          <a:bodyPr wrap="square">
            <a:spAutoFit/>
          </a:bodyPr>
          <a:lstStyle/>
          <a:p>
            <a:pPr>
              <a:spcBef>
                <a:spcPts val="1200"/>
              </a:spcBef>
            </a:pPr>
            <a:r>
              <a:rPr lang="ru-RU" sz="1600" dirty="0" smtClean="0">
                <a:solidFill>
                  <a:schemeClr val="tx2"/>
                </a:solidFill>
              </a:rPr>
              <a:t>ОТСУТСТВИЕ ИЛИ НЕОПРЕДЕЛЕННОСТЬ ОСНОВАНИЙ ДЛЯ ПРИНЯТИЯ РЕШЕНИЙ ИЛИ ВЫПОЛНЕНИЯ АДМПРОЦЕДУР</a:t>
            </a:r>
          </a:p>
          <a:p>
            <a:pPr>
              <a:spcBef>
                <a:spcPts val="1200"/>
              </a:spcBef>
            </a:pPr>
            <a:r>
              <a:rPr lang="ru-RU" sz="1600" dirty="0" smtClean="0">
                <a:solidFill>
                  <a:schemeClr val="tx2"/>
                </a:solidFill>
              </a:rPr>
              <a:t>ВОЗМОЖНОСТЬ ПРИНЯТЬ НЕСКОЛЬКО ВИДОВ РЕШЕНИЙ ЛИБО ОТКАЗАТЬСЯ ОТ ПРИНЯТИЯ РЕШЕНИЯ</a:t>
            </a:r>
          </a:p>
          <a:p>
            <a:pPr>
              <a:spcBef>
                <a:spcPts val="1200"/>
              </a:spcBef>
            </a:pPr>
            <a:r>
              <a:rPr lang="ru-RU" sz="1600" dirty="0" smtClean="0">
                <a:solidFill>
                  <a:schemeClr val="tx2"/>
                </a:solidFill>
              </a:rPr>
              <a:t>ОТСУТСТВИЕ СРОКОВ ПРИНЯТИЯ РЕШЕНИЯ, ИХ ШИРОКИЙ ДИАПАЗОН</a:t>
            </a:r>
          </a:p>
          <a:p>
            <a:pPr>
              <a:spcBef>
                <a:spcPts val="1200"/>
              </a:spcBef>
            </a:pPr>
            <a:r>
              <a:rPr lang="ru-RU" sz="1600" dirty="0" smtClean="0">
                <a:solidFill>
                  <a:schemeClr val="tx2"/>
                </a:solidFill>
              </a:rPr>
              <a:t>ВОЗМОЖНОСТЬ ПРОДЛИТЬ ИЛИ СОКРАТИТЬ УСТАНОВЛЕННЫЙ СРОК БЕЗ МОТИВИРОВАННЫХ ОСНОВАНИЙ</a:t>
            </a:r>
          </a:p>
          <a:p>
            <a:pPr>
              <a:spcBef>
                <a:spcPts val="1200"/>
              </a:spcBef>
            </a:pPr>
            <a:r>
              <a:rPr lang="ru-RU" sz="1600" dirty="0" smtClean="0">
                <a:solidFill>
                  <a:schemeClr val="tx2"/>
                </a:solidFill>
              </a:rPr>
              <a:t>ВОЗМОЖНОСТЬ ОПРЕДЕЛЕНИЯ ВИДА И РАЗМЕРА ОТВЕТСТВЕННОСТИ ПО СВОЕМУ УСМОТРЕНИЮ</a:t>
            </a:r>
          </a:p>
          <a:p>
            <a:pPr>
              <a:spcBef>
                <a:spcPts val="1200"/>
              </a:spcBef>
            </a:pPr>
            <a:r>
              <a:rPr lang="ru-RU" sz="1600" dirty="0" smtClean="0">
                <a:solidFill>
                  <a:schemeClr val="tx2"/>
                </a:solidFill>
              </a:rPr>
              <a:t>ВОЗМОЖНОСТЬ ОРГАНА (ДОЛЖНОСТНОГО ЛИЦА) ПРИНЯТЬ НЕСКОЛЬКО ВИДОВ РЕШЕНИЙ ПРИ НАЛИЧИИ ОДНИХ И ТЕХ ЖЕ ОСНОВАНИЙ</a:t>
            </a:r>
            <a:endParaRPr lang="ru-RU" sz="1600" dirty="0">
              <a:solidFill>
                <a:schemeClr val="tx2"/>
              </a:solidFill>
            </a:endParaRPr>
          </a:p>
        </p:txBody>
      </p:sp>
      <p:sp>
        <p:nvSpPr>
          <p:cNvPr id="8" name="Прямоугольник 7"/>
          <p:cNvSpPr/>
          <p:nvPr/>
        </p:nvSpPr>
        <p:spPr>
          <a:xfrm>
            <a:off x="12632" y="-36891"/>
            <a:ext cx="12192000" cy="751265"/>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4" name="Прямоугольник 3"/>
          <p:cNvSpPr/>
          <p:nvPr/>
        </p:nvSpPr>
        <p:spPr>
          <a:xfrm>
            <a:off x="2719241" y="154075"/>
            <a:ext cx="5852564" cy="400110"/>
          </a:xfrm>
          <a:prstGeom prst="rect">
            <a:avLst/>
          </a:prstGeom>
        </p:spPr>
        <p:txBody>
          <a:bodyPr wrap="none">
            <a:spAutoFit/>
          </a:bodyPr>
          <a:lstStyle/>
          <a:p>
            <a:pPr algn="ctr">
              <a:defRPr/>
            </a:pPr>
            <a:r>
              <a:rPr lang="ru-RU" sz="2000" b="1" dirty="0" smtClean="0">
                <a:solidFill>
                  <a:prstClr val="white"/>
                </a:solidFill>
                <a:latin typeface="Arial" panose="020B0604020202020204" pitchFamily="34" charset="0"/>
                <a:cs typeface="Arial" panose="020B0604020202020204" pitchFamily="34" charset="0"/>
              </a:rPr>
              <a:t>ШИРОТА ДИСКРЕЦИОННЫХ ПОЛНОМОЧИЙ </a:t>
            </a:r>
            <a:endParaRPr lang="ru-RU" sz="2000" b="1" dirty="0">
              <a:solidFill>
                <a:prstClr val="white"/>
              </a:solidFill>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4914349" y="745689"/>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40894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4139679" y="1096379"/>
            <a:ext cx="8055428" cy="5016758"/>
          </a:xfrm>
          <a:prstGeom prst="rect">
            <a:avLst/>
          </a:prstGeom>
          <a:noFill/>
        </p:spPr>
        <p:txBody>
          <a:bodyPr wrap="square" rtlCol="0">
            <a:spAutoFit/>
          </a:bodyPr>
          <a:lstStyle/>
          <a:p>
            <a:pPr indent="450215" algn="just"/>
            <a:r>
              <a:rPr lang="ru-RU" sz="16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Правила проведения проверки наличия системы учета товаров и ведения учета товаров</a:t>
            </a:r>
            <a:r>
              <a:rPr lang="ru-RU" sz="16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(устранено)</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6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 10: Должностное лицо на основании уведомления в произвольной форме, подписанного руководителем органа государственных доходов </a:t>
            </a:r>
            <a:r>
              <a:rPr lang="ru-RU" sz="16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вправе</a:t>
            </a:r>
            <a:r>
              <a:rPr lang="ru-RU" sz="16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производить проверку лиц, осуществляющих деятельность в сфере таможенного дела и уполномоченных экономических операторов на предмет ведения системы учета товаров.</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6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600" b="1"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Кодекс «О таможенном регулировании в Республике Казахстан»</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п. 7 ст. 146: Таможенный орган </a:t>
            </a:r>
            <a:r>
              <a:rPr lang="ru-RU" sz="16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вправе</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ru-RU" sz="16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потребовать</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 перевод сведений, содержащихся в прилагаемых к заявлению о принятии предварительного решения о происхождении товара документах, составленных на языке, не являющемся казахским или русским языком.</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61950" algn="just"/>
            <a:r>
              <a:rPr lang="ru-RU" sz="1600" dirty="0" smtClean="0">
                <a:solidFill>
                  <a:schemeClr val="tx2"/>
                </a:solidFill>
                <a:latin typeface="Arial" panose="020B0604020202020204" pitchFamily="34" charset="0"/>
                <a:ea typeface="Calibri" panose="020F0502020204030204" pitchFamily="34" charset="0"/>
              </a:rPr>
              <a:t>п. 5 ст. 56: В целях проверки соблюдения таможенного и иного законодательства Республики Казахстан таможенные органы </a:t>
            </a:r>
            <a:r>
              <a:rPr lang="ru-RU" sz="1600" b="1" dirty="0" smtClean="0">
                <a:solidFill>
                  <a:schemeClr val="tx2"/>
                </a:solidFill>
                <a:latin typeface="Arial" panose="020B0604020202020204" pitchFamily="34" charset="0"/>
                <a:ea typeface="Calibri" panose="020F0502020204030204" pitchFamily="34" charset="0"/>
              </a:rPr>
              <a:t>вправе требовать</a:t>
            </a:r>
            <a:r>
              <a:rPr lang="ru-RU" sz="1600" dirty="0" smtClean="0">
                <a:solidFill>
                  <a:schemeClr val="tx2"/>
                </a:solidFill>
                <a:latin typeface="Arial" panose="020B0604020202020204" pitchFamily="34" charset="0"/>
                <a:ea typeface="Calibri" panose="020F0502020204030204" pitchFamily="34" charset="0"/>
              </a:rPr>
              <a:t> в случаях и порядке, определенных законодательством РК, подтверждение происхождения товаров, за исключением товаров, помещаемых под таможенную процедуру таможенного транзита для перевозки (транспортировки) по таможенной территории ЕЭС в другое государство – член ЕЭС.</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107" y="-36891"/>
            <a:ext cx="12192000" cy="751265"/>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3" name="Прямоугольник 2"/>
          <p:cNvSpPr/>
          <p:nvPr/>
        </p:nvSpPr>
        <p:spPr>
          <a:xfrm>
            <a:off x="1899722" y="146713"/>
            <a:ext cx="8392554" cy="369332"/>
          </a:xfrm>
          <a:prstGeom prst="rect">
            <a:avLst/>
          </a:prstGeom>
        </p:spPr>
        <p:txBody>
          <a:bodyPr wrap="none">
            <a:spAutoFit/>
          </a:bodyPr>
          <a:lstStyle/>
          <a:p>
            <a:pPr algn="ctr">
              <a:defRPr/>
            </a:pPr>
            <a:r>
              <a:rPr lang="ru-RU" b="1" dirty="0" smtClean="0">
                <a:solidFill>
                  <a:prstClr val="white"/>
                </a:solidFill>
                <a:latin typeface="Arial" pitchFamily="34" charset="0"/>
                <a:cs typeface="Arial" pitchFamily="34" charset="0"/>
              </a:rPr>
              <a:t>УСТАНОВЛЕНИЕ ПРАВА ВМЕСТО ОБЯЗАННОСТИ ДОЛЖНОСТНЫХ ЛИЦ</a:t>
            </a:r>
            <a:endParaRPr lang="ru-RU" b="1" dirty="0">
              <a:solidFill>
                <a:prstClr val="white"/>
              </a:solidFill>
              <a:latin typeface="Arial" pitchFamily="34" charset="0"/>
              <a:cs typeface="Arial" pitchFamily="34" charset="0"/>
            </a:endParaRPr>
          </a:p>
        </p:txBody>
      </p:sp>
      <p:sp>
        <p:nvSpPr>
          <p:cNvPr id="4" name="Прямоугольник 3"/>
          <p:cNvSpPr/>
          <p:nvPr/>
        </p:nvSpPr>
        <p:spPr>
          <a:xfrm>
            <a:off x="228600" y="2727744"/>
            <a:ext cx="3876675" cy="2031325"/>
          </a:xfrm>
          <a:prstGeom prst="rect">
            <a:avLst/>
          </a:prstGeom>
        </p:spPr>
        <p:txBody>
          <a:bodyPr wrap="square">
            <a:spAutoFit/>
          </a:bodyPr>
          <a:lstStyle/>
          <a:p>
            <a:r>
              <a:rPr lang="ru-RU" dirty="0">
                <a:solidFill>
                  <a:schemeClr val="tx2"/>
                </a:solidFill>
              </a:rPr>
              <a:t>ИСПОЛЬЗОВАНИЕ ФОРМУЛИРОВОК «ВПРАВЕ», «МОГУТ»</a:t>
            </a:r>
          </a:p>
          <a:p>
            <a:pPr marL="285750" indent="-285750">
              <a:buFont typeface="Wingdings" panose="05000000000000000000" pitchFamily="2" charset="2"/>
              <a:buChar char="Ø"/>
            </a:pPr>
            <a:endParaRPr lang="ru-RU" dirty="0">
              <a:solidFill>
                <a:schemeClr val="tx2"/>
              </a:solidFill>
            </a:endParaRPr>
          </a:p>
          <a:p>
            <a:r>
              <a:rPr lang="ru-RU" dirty="0">
                <a:solidFill>
                  <a:schemeClr val="tx2"/>
                </a:solidFill>
              </a:rPr>
              <a:t>НАЛИЧИЕ ЗАКОННЫХ ОСНОВАНИЙ ДЛЯ ПРИНЯТИЯ ДОЛЖНОСТНЫМИ ЛИЦАМИ РЕШЕНИЙ ПО СВОЕМУ УСМОТРЕНИЮ</a:t>
            </a:r>
          </a:p>
        </p:txBody>
      </p:sp>
      <p:cxnSp>
        <p:nvCxnSpPr>
          <p:cNvPr id="10" name="Прямая соединительная линия 9"/>
          <p:cNvCxnSpPr/>
          <p:nvPr/>
        </p:nvCxnSpPr>
        <p:spPr>
          <a:xfrm>
            <a:off x="3971374" y="833518"/>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21282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4250331" y="1301880"/>
            <a:ext cx="7532093" cy="4708981"/>
          </a:xfrm>
          <a:prstGeom prst="rect">
            <a:avLst/>
          </a:prstGeom>
          <a:noFill/>
        </p:spPr>
        <p:txBody>
          <a:bodyPr wrap="square" rtlCol="0">
            <a:spAutoFit/>
          </a:bodyPr>
          <a:lstStyle/>
          <a:p>
            <a:pPr indent="271463" algn="just">
              <a:lnSpc>
                <a:spcPct val="150000"/>
              </a:lnSpc>
            </a:pPr>
            <a:r>
              <a:rPr lang="ru-RU" sz="2000" b="1" i="1" dirty="0">
                <a:latin typeface="Arial" panose="020B0604020202020204" pitchFamily="34" charset="0"/>
                <a:ea typeface="Calibri" panose="020F0502020204030204" pitchFamily="34" charset="0"/>
                <a:cs typeface="Arial" panose="020B0604020202020204" pitchFamily="34" charset="0"/>
              </a:rPr>
              <a:t>Договор присоединения к закупу услуг по видам (формам) медицинской помощи в рамках ГОБМП и (или) в системе ОСМС</a:t>
            </a:r>
          </a:p>
          <a:p>
            <a:pPr indent="271463" algn="just">
              <a:lnSpc>
                <a:spcPct val="150000"/>
              </a:lnSpc>
            </a:pPr>
            <a:r>
              <a:rPr lang="ru-RU" sz="2000" dirty="0">
                <a:latin typeface="Arial" panose="020B0604020202020204" pitchFamily="34" charset="0"/>
                <a:ea typeface="Calibri" panose="020F0502020204030204" pitchFamily="34" charset="0"/>
                <a:cs typeface="Arial" panose="020B0604020202020204" pitchFamily="34" charset="0"/>
              </a:rPr>
              <a:t>Предмет договора – оказание услуги консультативно-диагностической помощи в рамках ГОБМП или в системе ОСМС</a:t>
            </a:r>
            <a:r>
              <a:rPr lang="ru-RU" sz="2000" b="1" i="1" dirty="0">
                <a:latin typeface="Arial" panose="020B0604020202020204" pitchFamily="34" charset="0"/>
                <a:ea typeface="Calibri" panose="020F0502020204030204" pitchFamily="34" charset="0"/>
                <a:cs typeface="Arial" panose="020B0604020202020204" pitchFamily="34" charset="0"/>
              </a:rPr>
              <a:t> </a:t>
            </a:r>
          </a:p>
          <a:p>
            <a:pPr indent="271463" algn="just">
              <a:lnSpc>
                <a:spcPct val="150000"/>
              </a:lnSpc>
            </a:pPr>
            <a:r>
              <a:rPr lang="ru-RU" sz="2000" i="1" dirty="0" smtClean="0">
                <a:latin typeface="Arial" panose="020B0604020202020204" pitchFamily="34" charset="0"/>
                <a:ea typeface="Calibri" panose="020F0502020204030204" pitchFamily="34" charset="0"/>
                <a:cs typeface="Arial" panose="020B0604020202020204" pitchFamily="34" charset="0"/>
              </a:rPr>
              <a:t>п.15</a:t>
            </a:r>
            <a:r>
              <a:rPr lang="ru-RU" sz="2000" i="1" dirty="0">
                <a:latin typeface="Arial" panose="020B0604020202020204" pitchFamily="34" charset="0"/>
                <a:ea typeface="Calibri" panose="020F0502020204030204" pitchFamily="34" charset="0"/>
                <a:cs typeface="Arial" panose="020B0604020202020204" pitchFamily="34" charset="0"/>
              </a:rPr>
              <a:t>: Поставщик обязан:</a:t>
            </a:r>
          </a:p>
          <a:p>
            <a:pPr indent="271463" algn="just">
              <a:lnSpc>
                <a:spcPct val="150000"/>
              </a:lnSpc>
            </a:pPr>
            <a:r>
              <a:rPr lang="ru-RU" sz="2000" i="1" dirty="0">
                <a:latin typeface="Arial" panose="020B0604020202020204" pitchFamily="34" charset="0"/>
                <a:ea typeface="Calibri" panose="020F0502020204030204" pitchFamily="34" charset="0"/>
                <a:cs typeface="Arial" panose="020B0604020202020204" pitchFamily="34" charset="0"/>
              </a:rPr>
              <a:t>27) с 1 января 2020 года обеспечить повышение заработной платы врачебному персоналу - на 30%, среднему медицинскому персоналу – на 20%.</a:t>
            </a:r>
          </a:p>
        </p:txBody>
      </p:sp>
      <p:sp>
        <p:nvSpPr>
          <p:cNvPr id="8" name="Прямоугольник 7"/>
          <p:cNvSpPr/>
          <p:nvPr/>
        </p:nvSpPr>
        <p:spPr>
          <a:xfrm>
            <a:off x="3107" y="-36891"/>
            <a:ext cx="12192000" cy="751265"/>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3" name="Прямоугольник 2"/>
          <p:cNvSpPr/>
          <p:nvPr/>
        </p:nvSpPr>
        <p:spPr>
          <a:xfrm>
            <a:off x="400049" y="21104"/>
            <a:ext cx="11496675" cy="646331"/>
          </a:xfrm>
          <a:prstGeom prst="rect">
            <a:avLst/>
          </a:prstGeom>
        </p:spPr>
        <p:txBody>
          <a:bodyPr wrap="square">
            <a:spAutoFit/>
          </a:bodyPr>
          <a:lstStyle/>
          <a:p>
            <a:pPr algn="ctr">
              <a:defRPr/>
            </a:pPr>
            <a:r>
              <a:rPr lang="ru-RU" b="1" dirty="0" smtClean="0">
                <a:solidFill>
                  <a:prstClr val="white"/>
                </a:solidFill>
                <a:latin typeface="Arial" pitchFamily="34" charset="0"/>
                <a:ea typeface="Tahoma" pitchFamily="34" charset="0"/>
                <a:cs typeface="Arial" pitchFamily="34" charset="0"/>
              </a:rPr>
              <a:t>ЗАВЫШЕННЫЕ ТРЕБОВАНИЯ К ЛИЦУ, ПРЕДЪЯВЛЯЕМЫЕ ДЛЯ РЕАЛИЗАЦИИ </a:t>
            </a:r>
            <a:r>
              <a:rPr lang="en-US" b="1" dirty="0" smtClean="0">
                <a:solidFill>
                  <a:prstClr val="white"/>
                </a:solidFill>
                <a:latin typeface="Arial" pitchFamily="34" charset="0"/>
                <a:ea typeface="Tahoma" pitchFamily="34" charset="0"/>
                <a:cs typeface="Arial" pitchFamily="34" charset="0"/>
              </a:rPr>
              <a:t/>
            </a:r>
            <a:br>
              <a:rPr lang="en-US" b="1" dirty="0" smtClean="0">
                <a:solidFill>
                  <a:prstClr val="white"/>
                </a:solidFill>
                <a:latin typeface="Arial" pitchFamily="34" charset="0"/>
                <a:ea typeface="Tahoma" pitchFamily="34" charset="0"/>
                <a:cs typeface="Arial" pitchFamily="34" charset="0"/>
              </a:rPr>
            </a:br>
            <a:r>
              <a:rPr lang="ru-RU" b="1" dirty="0" smtClean="0">
                <a:solidFill>
                  <a:prstClr val="white"/>
                </a:solidFill>
                <a:latin typeface="Arial" pitchFamily="34" charset="0"/>
                <a:ea typeface="Tahoma" pitchFamily="34" charset="0"/>
                <a:cs typeface="Arial" pitchFamily="34" charset="0"/>
              </a:rPr>
              <a:t>ПРИНАДЛЕЖАЩЕГО ЕМУ ПРАВА </a:t>
            </a:r>
            <a:endParaRPr lang="ru-RU" b="1" dirty="0">
              <a:solidFill>
                <a:prstClr val="white"/>
              </a:solidFill>
              <a:latin typeface="Arial" pitchFamily="34" charset="0"/>
              <a:ea typeface="Tahoma" pitchFamily="34" charset="0"/>
              <a:cs typeface="Arial" pitchFamily="34" charset="0"/>
            </a:endParaRPr>
          </a:p>
        </p:txBody>
      </p:sp>
      <p:sp>
        <p:nvSpPr>
          <p:cNvPr id="4" name="Прямоугольник 3"/>
          <p:cNvSpPr/>
          <p:nvPr/>
        </p:nvSpPr>
        <p:spPr>
          <a:xfrm>
            <a:off x="208899" y="910911"/>
            <a:ext cx="3848100" cy="5324535"/>
          </a:xfrm>
          <a:prstGeom prst="rect">
            <a:avLst/>
          </a:prstGeom>
        </p:spPr>
        <p:txBody>
          <a:bodyPr wrap="square">
            <a:spAutoFit/>
          </a:bodyPr>
          <a:lstStyle/>
          <a:p>
            <a:pPr>
              <a:spcBef>
                <a:spcPts val="1200"/>
              </a:spcBef>
            </a:pPr>
            <a:r>
              <a:rPr lang="ru-RU" sz="2000" dirty="0">
                <a:solidFill>
                  <a:schemeClr val="tx2"/>
                </a:solidFill>
                <a:latin typeface="Tahoma" pitchFamily="34" charset="0"/>
                <a:ea typeface="Tahoma" pitchFamily="34" charset="0"/>
                <a:cs typeface="Tahoma" pitchFamily="34" charset="0"/>
              </a:rPr>
              <a:t>Возложение на </a:t>
            </a:r>
            <a:r>
              <a:rPr lang="ru-RU" sz="2000" dirty="0" err="1">
                <a:solidFill>
                  <a:schemeClr val="tx2"/>
                </a:solidFill>
                <a:latin typeface="Tahoma" pitchFamily="34" charset="0"/>
                <a:ea typeface="Tahoma" pitchFamily="34" charset="0"/>
                <a:cs typeface="Tahoma" pitchFamily="34" charset="0"/>
              </a:rPr>
              <a:t>физ</a:t>
            </a:r>
            <a:r>
              <a:rPr lang="ru-RU" sz="2000" dirty="0">
                <a:solidFill>
                  <a:schemeClr val="tx2"/>
                </a:solidFill>
                <a:latin typeface="Tahoma" pitchFamily="34" charset="0"/>
                <a:ea typeface="Tahoma" pitchFamily="34" charset="0"/>
                <a:cs typeface="Tahoma" pitchFamily="34" charset="0"/>
              </a:rPr>
              <a:t> и </a:t>
            </a:r>
            <a:r>
              <a:rPr lang="ru-RU" sz="2000" dirty="0" err="1">
                <a:solidFill>
                  <a:schemeClr val="tx2"/>
                </a:solidFill>
                <a:latin typeface="Tahoma" pitchFamily="34" charset="0"/>
                <a:ea typeface="Tahoma" pitchFamily="34" charset="0"/>
                <a:cs typeface="Tahoma" pitchFamily="34" charset="0"/>
              </a:rPr>
              <a:t>юрлиц</a:t>
            </a:r>
            <a:r>
              <a:rPr lang="ru-RU" sz="2000" dirty="0">
                <a:solidFill>
                  <a:schemeClr val="tx2"/>
                </a:solidFill>
                <a:latin typeface="Tahoma" pitchFamily="34" charset="0"/>
                <a:ea typeface="Tahoma" pitchFamily="34" charset="0"/>
                <a:cs typeface="Tahoma" pitchFamily="34" charset="0"/>
              </a:rPr>
              <a:t> дополнительных обязанностей, необоснованных законом, при реализации ими субъективных прав и свобод</a:t>
            </a:r>
          </a:p>
          <a:p>
            <a:pPr>
              <a:spcBef>
                <a:spcPts val="1200"/>
              </a:spcBef>
            </a:pPr>
            <a:r>
              <a:rPr lang="ru-RU" sz="2000" dirty="0">
                <a:solidFill>
                  <a:schemeClr val="tx2"/>
                </a:solidFill>
                <a:latin typeface="Tahoma" pitchFamily="34" charset="0"/>
                <a:ea typeface="Tahoma" pitchFamily="34" charset="0"/>
                <a:cs typeface="Tahoma" pitchFamily="34" charset="0"/>
              </a:rPr>
              <a:t>Установление обременительных запретов и ограничений, соблюдение которых не обосновано нормами законодательства;</a:t>
            </a:r>
          </a:p>
          <a:p>
            <a:pPr>
              <a:spcBef>
                <a:spcPts val="1200"/>
              </a:spcBef>
            </a:pPr>
            <a:r>
              <a:rPr lang="ru-RU" sz="2000" dirty="0">
                <a:solidFill>
                  <a:schemeClr val="tx2"/>
                </a:solidFill>
                <a:latin typeface="Tahoma" pitchFamily="34" charset="0"/>
                <a:ea typeface="Tahoma" pitchFamily="34" charset="0"/>
                <a:cs typeface="Tahoma" pitchFamily="34" charset="0"/>
              </a:rPr>
              <a:t>Установление неопределенных, трудновыполнимых требований к гражданам и </a:t>
            </a:r>
            <a:r>
              <a:rPr lang="ru-RU" sz="2000" dirty="0" smtClean="0">
                <a:solidFill>
                  <a:schemeClr val="tx2"/>
                </a:solidFill>
                <a:latin typeface="Tahoma" pitchFamily="34" charset="0"/>
                <a:ea typeface="Tahoma" pitchFamily="34" charset="0"/>
                <a:cs typeface="Tahoma" pitchFamily="34" charset="0"/>
              </a:rPr>
              <a:t>организациям</a:t>
            </a:r>
            <a:endParaRPr lang="ru-RU" sz="2000" dirty="0">
              <a:solidFill>
                <a:schemeClr val="tx2"/>
              </a:solidFill>
              <a:latin typeface="Tahoma" pitchFamily="34" charset="0"/>
              <a:ea typeface="Tahoma" pitchFamily="34" charset="0"/>
              <a:cs typeface="Tahoma" pitchFamily="34" charset="0"/>
            </a:endParaRPr>
          </a:p>
        </p:txBody>
      </p:sp>
      <p:cxnSp>
        <p:nvCxnSpPr>
          <p:cNvPr id="11" name="Прямая соединительная линия 10"/>
          <p:cNvCxnSpPr/>
          <p:nvPr/>
        </p:nvCxnSpPr>
        <p:spPr>
          <a:xfrm>
            <a:off x="4075498" y="833518"/>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9018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Прямоугольник 1"/>
          <p:cNvSpPr/>
          <p:nvPr/>
        </p:nvSpPr>
        <p:spPr>
          <a:xfrm>
            <a:off x="5975282" y="1290278"/>
            <a:ext cx="5902393" cy="4555093"/>
          </a:xfrm>
          <a:prstGeom prst="rect">
            <a:avLst/>
          </a:prstGeom>
        </p:spPr>
        <p:txBody>
          <a:bodyPr wrap="square">
            <a:spAutoFit/>
          </a:bodyPr>
          <a:lstStyle/>
          <a:p>
            <a:r>
              <a:rPr lang="ru-RU" sz="1600" b="1" dirty="0" smtClean="0">
                <a:solidFill>
                  <a:schemeClr val="tx2"/>
                </a:solidFill>
                <a:latin typeface="Arial" pitchFamily="34" charset="0"/>
                <a:cs typeface="Arial" pitchFamily="34" charset="0"/>
              </a:rPr>
              <a:t>Выдача </a:t>
            </a:r>
            <a:r>
              <a:rPr lang="ru-RU" sz="1600" b="1" dirty="0">
                <a:solidFill>
                  <a:schemeClr val="tx2"/>
                </a:solidFill>
                <a:latin typeface="Arial" pitchFamily="34" charset="0"/>
                <a:cs typeface="Arial" pitchFamily="34" charset="0"/>
              </a:rPr>
              <a:t>разрешения на эмиссию в окружающую среду </a:t>
            </a:r>
            <a:endParaRPr lang="ru-RU" sz="1600" b="1" dirty="0" smtClean="0">
              <a:solidFill>
                <a:schemeClr val="tx2"/>
              </a:solidFill>
              <a:latin typeface="Arial" pitchFamily="34" charset="0"/>
              <a:cs typeface="Arial" pitchFamily="34" charset="0"/>
            </a:endParaRPr>
          </a:p>
          <a:p>
            <a:pPr algn="just"/>
            <a:r>
              <a:rPr lang="ru-RU" sz="1600" dirty="0">
                <a:solidFill>
                  <a:schemeClr val="tx2"/>
                </a:solidFill>
                <a:latin typeface="Arial" pitchFamily="34" charset="0"/>
                <a:cs typeface="Arial" pitchFamily="34" charset="0"/>
              </a:rPr>
              <a:t>В</a:t>
            </a:r>
            <a:r>
              <a:rPr lang="ru-RU" sz="1600" dirty="0" smtClean="0">
                <a:solidFill>
                  <a:schemeClr val="tx2"/>
                </a:solidFill>
                <a:latin typeface="Arial" pitchFamily="34" charset="0"/>
                <a:cs typeface="Arial" pitchFamily="34" charset="0"/>
              </a:rPr>
              <a:t> соответствии с Правилами </a:t>
            </a:r>
            <a:r>
              <a:rPr lang="ru-RU" sz="1600" dirty="0">
                <a:solidFill>
                  <a:schemeClr val="tx2"/>
                </a:solidFill>
                <a:latin typeface="Arial" pitchFamily="34" charset="0"/>
                <a:cs typeface="Arial" pitchFamily="34" charset="0"/>
              </a:rPr>
              <a:t>документы </a:t>
            </a:r>
            <a:r>
              <a:rPr lang="ru-RU" sz="1600" dirty="0" smtClean="0">
                <a:solidFill>
                  <a:schemeClr val="tx2"/>
                </a:solidFill>
                <a:latin typeface="Arial" pitchFamily="34" charset="0"/>
                <a:cs typeface="Arial" pitchFamily="34" charset="0"/>
              </a:rPr>
              <a:t>подаются </a:t>
            </a:r>
            <a:r>
              <a:rPr lang="ru-RU" sz="1600" dirty="0">
                <a:solidFill>
                  <a:schemeClr val="tx2"/>
                </a:solidFill>
                <a:latin typeface="Arial" pitchFamily="34" charset="0"/>
                <a:cs typeface="Arial" pitchFamily="34" charset="0"/>
              </a:rPr>
              <a:t>через </a:t>
            </a:r>
            <a:r>
              <a:rPr lang="ru-RU" sz="1600" dirty="0" smtClean="0">
                <a:solidFill>
                  <a:schemeClr val="tx2"/>
                </a:solidFill>
                <a:latin typeface="Arial" pitchFamily="34" charset="0"/>
                <a:cs typeface="Arial" pitchFamily="34" charset="0"/>
              </a:rPr>
              <a:t>информационную систему «Е-лицензирование». Система не загружает сканированные копии документов виду большого объема . </a:t>
            </a:r>
            <a:endParaRPr lang="ru-RU" sz="1600" dirty="0">
              <a:solidFill>
                <a:schemeClr val="tx2"/>
              </a:solidFill>
              <a:latin typeface="Arial" pitchFamily="34" charset="0"/>
              <a:cs typeface="Arial" pitchFamily="34" charset="0"/>
            </a:endParaRPr>
          </a:p>
          <a:p>
            <a:pPr algn="just"/>
            <a:r>
              <a:rPr lang="ru-RU" sz="1600" dirty="0">
                <a:solidFill>
                  <a:schemeClr val="tx2"/>
                </a:solidFill>
                <a:latin typeface="Arial" pitchFamily="34" charset="0"/>
                <a:cs typeface="Arial" pitchFamily="34" charset="0"/>
              </a:rPr>
              <a:t>   </a:t>
            </a:r>
            <a:r>
              <a:rPr lang="ru-RU" sz="1600" dirty="0" err="1" smtClean="0">
                <a:solidFill>
                  <a:schemeClr val="tx2"/>
                </a:solidFill>
                <a:latin typeface="Arial" pitchFamily="34" charset="0"/>
                <a:cs typeface="Arial" pitchFamily="34" charset="0"/>
              </a:rPr>
              <a:t>Услугополучатели</a:t>
            </a:r>
            <a:r>
              <a:rPr lang="ru-RU" sz="1600" dirty="0" smtClean="0">
                <a:solidFill>
                  <a:schemeClr val="tx2"/>
                </a:solidFill>
                <a:latin typeface="Arial" pitchFamily="34" charset="0"/>
                <a:cs typeface="Arial" pitchFamily="34" charset="0"/>
              </a:rPr>
              <a:t> вынуждены нарочно предоставлять бумажные копии документов.</a:t>
            </a:r>
          </a:p>
          <a:p>
            <a:pPr algn="just"/>
            <a:endParaRPr lang="ru-RU" sz="1600" dirty="0" smtClean="0">
              <a:solidFill>
                <a:schemeClr val="tx2"/>
              </a:solidFill>
              <a:latin typeface="Arial" pitchFamily="34" charset="0"/>
              <a:cs typeface="Arial" pitchFamily="34" charset="0"/>
            </a:endParaRPr>
          </a:p>
          <a:p>
            <a:pPr algn="just"/>
            <a:r>
              <a:rPr lang="ru-RU" sz="1600" b="1" dirty="0" smtClean="0">
                <a:solidFill>
                  <a:schemeClr val="tx2"/>
                </a:solidFill>
                <a:latin typeface="Arial" pitchFamily="34" charset="0"/>
                <a:cs typeface="Arial" pitchFamily="34" charset="0"/>
              </a:rPr>
              <a:t>Вывоз товаров ж/д транспортом</a:t>
            </a:r>
            <a:endParaRPr lang="ru-RU" sz="1600" b="1" dirty="0">
              <a:solidFill>
                <a:schemeClr val="tx2"/>
              </a:solidFill>
              <a:latin typeface="Arial" pitchFamily="34" charset="0"/>
              <a:cs typeface="Arial" pitchFamily="34" charset="0"/>
            </a:endParaRPr>
          </a:p>
          <a:p>
            <a:pPr algn="just"/>
            <a:r>
              <a:rPr lang="ru-RU" sz="1600" dirty="0">
                <a:solidFill>
                  <a:schemeClr val="tx2"/>
                </a:solidFill>
                <a:latin typeface="Arial" pitchFamily="34" charset="0"/>
                <a:cs typeface="Arial" pitchFamily="34" charset="0"/>
              </a:rPr>
              <a:t>В соответствии </a:t>
            </a:r>
            <a:r>
              <a:rPr lang="ru-RU" sz="1600" dirty="0" smtClean="0">
                <a:solidFill>
                  <a:schemeClr val="tx2"/>
                </a:solidFill>
                <a:latin typeface="Arial" pitchFamily="34" charset="0"/>
                <a:cs typeface="Arial" pitchFamily="34" charset="0"/>
              </a:rPr>
              <a:t>Кодексом «</a:t>
            </a:r>
            <a:r>
              <a:rPr lang="ru-RU" sz="1600" dirty="0">
                <a:solidFill>
                  <a:schemeClr val="tx2"/>
                </a:solidFill>
                <a:latin typeface="Arial" pitchFamily="34" charset="0"/>
                <a:cs typeface="Arial" pitchFamily="34" charset="0"/>
              </a:rPr>
              <a:t>О таможенном регулировании в Республике Казахстан» </a:t>
            </a:r>
            <a:r>
              <a:rPr lang="ru-RU" sz="1600" dirty="0" smtClean="0">
                <a:solidFill>
                  <a:schemeClr val="tx2"/>
                </a:solidFill>
                <a:latin typeface="Arial" pitchFamily="34" charset="0"/>
                <a:cs typeface="Arial" pitchFamily="34" charset="0"/>
              </a:rPr>
              <a:t>убытие </a:t>
            </a:r>
            <a:r>
              <a:rPr lang="ru-RU" sz="1600" dirty="0">
                <a:solidFill>
                  <a:schemeClr val="tx2"/>
                </a:solidFill>
                <a:latin typeface="Arial" pitchFamily="34" charset="0"/>
                <a:cs typeface="Arial" pitchFamily="34" charset="0"/>
              </a:rPr>
              <a:t>товаров с таможенной территории </a:t>
            </a:r>
            <a:r>
              <a:rPr lang="ru-RU" sz="1600" dirty="0" smtClean="0">
                <a:solidFill>
                  <a:schemeClr val="tx2"/>
                </a:solidFill>
                <a:latin typeface="Arial" pitchFamily="34" charset="0"/>
                <a:cs typeface="Arial" pitchFamily="34" charset="0"/>
              </a:rPr>
              <a:t>ЕЭС ж/д транспортом </a:t>
            </a:r>
            <a:r>
              <a:rPr lang="ru-RU" sz="1600" dirty="0">
                <a:solidFill>
                  <a:schemeClr val="tx2"/>
                </a:solidFill>
                <a:latin typeface="Arial" pitchFamily="34" charset="0"/>
                <a:cs typeface="Arial" pitchFamily="34" charset="0"/>
              </a:rPr>
              <a:t>допускается с разрешения таможенного органа. </a:t>
            </a:r>
          </a:p>
          <a:p>
            <a:pPr algn="just"/>
            <a:r>
              <a:rPr lang="ru-RU" sz="1600" dirty="0" smtClean="0">
                <a:solidFill>
                  <a:schemeClr val="tx2"/>
                </a:solidFill>
                <a:latin typeface="Arial" pitchFamily="34" charset="0"/>
                <a:cs typeface="Arial" pitchFamily="34" charset="0"/>
              </a:rPr>
              <a:t>Участнику </a:t>
            </a:r>
            <a:r>
              <a:rPr lang="ru-RU" sz="1600" dirty="0">
                <a:solidFill>
                  <a:schemeClr val="tx2"/>
                </a:solidFill>
                <a:latin typeface="Arial" pitchFamily="34" charset="0"/>
                <a:cs typeface="Arial" pitchFamily="34" charset="0"/>
              </a:rPr>
              <a:t>ВЭД после прохождения </a:t>
            </a:r>
            <a:r>
              <a:rPr lang="ru-RU" sz="1600" dirty="0" smtClean="0">
                <a:solidFill>
                  <a:schemeClr val="tx2"/>
                </a:solidFill>
                <a:latin typeface="Arial" pitchFamily="34" charset="0"/>
                <a:cs typeface="Arial" pitchFamily="34" charset="0"/>
              </a:rPr>
              <a:t>электронного таможенного декларирования необходимо </a:t>
            </a:r>
            <a:r>
              <a:rPr lang="ru-RU" sz="1600" dirty="0">
                <a:solidFill>
                  <a:schemeClr val="tx2"/>
                </a:solidFill>
                <a:latin typeface="Arial" pitchFamily="34" charset="0"/>
                <a:cs typeface="Arial" pitchFamily="34" charset="0"/>
              </a:rPr>
              <a:t>подготовить </a:t>
            </a:r>
            <a:r>
              <a:rPr lang="ru-RU" sz="1600" dirty="0" smtClean="0">
                <a:solidFill>
                  <a:schemeClr val="tx2"/>
                </a:solidFill>
                <a:latin typeface="Arial" pitchFamily="34" charset="0"/>
                <a:cs typeface="Arial" pitchFamily="34" charset="0"/>
              </a:rPr>
              <a:t>бумажные копии всех документов, проставить печати таможенных органов и предоставить в филиалы КТЖ.</a:t>
            </a:r>
            <a:endParaRPr lang="ru-RU" sz="1600" dirty="0">
              <a:solidFill>
                <a:schemeClr val="tx2"/>
              </a:solidFill>
              <a:latin typeface="Arial" pitchFamily="34" charset="0"/>
              <a:cs typeface="Arial" pitchFamily="34" charset="0"/>
            </a:endParaRPr>
          </a:p>
          <a:p>
            <a:pPr algn="just"/>
            <a:endParaRPr lang="ru-RU" sz="1600" dirty="0" smtClean="0">
              <a:solidFill>
                <a:schemeClr val="tx2"/>
              </a:solidFill>
              <a:latin typeface="Arial" pitchFamily="34" charset="0"/>
              <a:cs typeface="Arial" pitchFamily="34" charset="0"/>
            </a:endParaRPr>
          </a:p>
        </p:txBody>
      </p:sp>
      <p:sp>
        <p:nvSpPr>
          <p:cNvPr id="7" name="Прямоугольник 6"/>
          <p:cNvSpPr/>
          <p:nvPr/>
        </p:nvSpPr>
        <p:spPr>
          <a:xfrm>
            <a:off x="3107" y="-46416"/>
            <a:ext cx="12192000" cy="751265"/>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3" name="Прямоугольник 2"/>
          <p:cNvSpPr/>
          <p:nvPr/>
        </p:nvSpPr>
        <p:spPr>
          <a:xfrm>
            <a:off x="2654384" y="123972"/>
            <a:ext cx="6883231" cy="369332"/>
          </a:xfrm>
          <a:prstGeom prst="rect">
            <a:avLst/>
          </a:prstGeom>
        </p:spPr>
        <p:txBody>
          <a:bodyPr wrap="none">
            <a:spAutoFit/>
          </a:bodyPr>
          <a:lstStyle/>
          <a:p>
            <a:pPr algn="ctr">
              <a:defRPr/>
            </a:pPr>
            <a:r>
              <a:rPr lang="ru-RU" b="1" dirty="0" smtClean="0">
                <a:solidFill>
                  <a:prstClr val="white"/>
                </a:solidFill>
                <a:latin typeface="Arial" pitchFamily="34" charset="0"/>
                <a:cs typeface="Arial" pitchFamily="34" charset="0"/>
              </a:rPr>
              <a:t>НАЛИЧИЕ ИЗЛИШНИХ АДМИНИСТРАТИВНЫХ БАРЬЕРОВ </a:t>
            </a:r>
            <a:endParaRPr lang="ru-RU" b="1" dirty="0">
              <a:solidFill>
                <a:prstClr val="white"/>
              </a:solidFill>
              <a:latin typeface="Arial" pitchFamily="34" charset="0"/>
              <a:cs typeface="Arial" pitchFamily="34" charset="0"/>
            </a:endParaRPr>
          </a:p>
        </p:txBody>
      </p:sp>
      <p:sp>
        <p:nvSpPr>
          <p:cNvPr id="4" name="Прямоугольник 3"/>
          <p:cNvSpPr/>
          <p:nvPr/>
        </p:nvSpPr>
        <p:spPr>
          <a:xfrm>
            <a:off x="25476" y="943979"/>
            <a:ext cx="5527599" cy="5386090"/>
          </a:xfrm>
          <a:prstGeom prst="rect">
            <a:avLst/>
          </a:prstGeom>
        </p:spPr>
        <p:txBody>
          <a:bodyPr wrap="square">
            <a:spAutoFit/>
          </a:bodyPr>
          <a:lstStyle/>
          <a:p>
            <a:pPr>
              <a:spcBef>
                <a:spcPts val="1200"/>
              </a:spcBef>
            </a:pPr>
            <a:r>
              <a:rPr lang="ru-RU" sz="1600" dirty="0">
                <a:solidFill>
                  <a:schemeClr val="tx2"/>
                </a:solidFill>
                <a:latin typeface="Arial" pitchFamily="34" charset="0"/>
                <a:cs typeface="Arial" pitchFamily="34" charset="0"/>
              </a:rPr>
              <a:t>Возложение на </a:t>
            </a:r>
            <a:r>
              <a:rPr lang="ru-RU" sz="1600" dirty="0" err="1">
                <a:solidFill>
                  <a:schemeClr val="tx2"/>
                </a:solidFill>
                <a:latin typeface="Arial" pitchFamily="34" charset="0"/>
                <a:cs typeface="Arial" pitchFamily="34" charset="0"/>
              </a:rPr>
              <a:t>физ</a:t>
            </a:r>
            <a:r>
              <a:rPr lang="ru-RU" sz="1600" dirty="0">
                <a:solidFill>
                  <a:schemeClr val="tx2"/>
                </a:solidFill>
                <a:latin typeface="Arial" pitchFamily="34" charset="0"/>
                <a:cs typeface="Arial" pitchFamily="34" charset="0"/>
              </a:rPr>
              <a:t> и юр. лиц обязанности представлять документы, информацию и другие данные, истребование которых нецелесообразно в силу наличия указанных сведений у объекта анализа</a:t>
            </a:r>
          </a:p>
          <a:p>
            <a:pPr>
              <a:spcBef>
                <a:spcPts val="1200"/>
              </a:spcBef>
            </a:pPr>
            <a:r>
              <a:rPr lang="ru-RU" sz="1600" dirty="0">
                <a:solidFill>
                  <a:schemeClr val="tx2"/>
                </a:solidFill>
                <a:latin typeface="Arial" pitchFamily="34" charset="0"/>
                <a:cs typeface="Arial" pitchFamily="34" charset="0"/>
              </a:rPr>
              <a:t>Обязанность соответствовать признакам (профессиональным, имущественным, социальным), наделение которых не соответствует приобретаемому праву;</a:t>
            </a:r>
          </a:p>
          <a:p>
            <a:pPr>
              <a:spcBef>
                <a:spcPts val="1200"/>
              </a:spcBef>
            </a:pPr>
            <a:r>
              <a:rPr lang="ru-RU" sz="1600" dirty="0">
                <a:solidFill>
                  <a:schemeClr val="tx2"/>
                </a:solidFill>
                <a:latin typeface="Arial" pitchFamily="34" charset="0"/>
                <a:cs typeface="Arial" pitchFamily="34" charset="0"/>
              </a:rPr>
              <a:t>Длительные сроки предоставления </a:t>
            </a:r>
            <a:r>
              <a:rPr lang="ru-RU" sz="1600" dirty="0" smtClean="0">
                <a:solidFill>
                  <a:schemeClr val="tx2"/>
                </a:solidFill>
                <a:latin typeface="Arial" pitchFamily="34" charset="0"/>
                <a:cs typeface="Arial" pitchFamily="34" charset="0"/>
              </a:rPr>
              <a:t>услуг </a:t>
            </a:r>
            <a:r>
              <a:rPr lang="ru-RU" sz="1600" dirty="0">
                <a:solidFill>
                  <a:schemeClr val="tx2"/>
                </a:solidFill>
                <a:latin typeface="Arial" pitchFamily="34" charset="0"/>
                <a:cs typeface="Arial" pitchFamily="34" charset="0"/>
              </a:rPr>
              <a:t>при наличии возможности их незамедлительного предоставления;</a:t>
            </a:r>
          </a:p>
          <a:p>
            <a:pPr>
              <a:spcBef>
                <a:spcPts val="1200"/>
              </a:spcBef>
            </a:pPr>
            <a:r>
              <a:rPr lang="ru-RU" sz="1600" dirty="0">
                <a:solidFill>
                  <a:schemeClr val="tx2"/>
                </a:solidFill>
                <a:latin typeface="Arial" pitchFamily="34" charset="0"/>
                <a:cs typeface="Arial" pitchFamily="34" charset="0"/>
              </a:rPr>
              <a:t>обязанность нотариально заверять и </a:t>
            </a:r>
            <a:r>
              <a:rPr lang="ru-RU" sz="1600" dirty="0" err="1">
                <a:solidFill>
                  <a:schemeClr val="tx2"/>
                </a:solidFill>
                <a:latin typeface="Arial" pitchFamily="34" charset="0"/>
                <a:cs typeface="Arial" pitchFamily="34" charset="0"/>
              </a:rPr>
              <a:t>апостилировать</a:t>
            </a:r>
            <a:r>
              <a:rPr lang="ru-RU" sz="1600" dirty="0">
                <a:solidFill>
                  <a:schemeClr val="tx2"/>
                </a:solidFill>
                <a:latin typeface="Arial" pitchFamily="34" charset="0"/>
                <a:cs typeface="Arial" pitchFamily="34" charset="0"/>
              </a:rPr>
              <a:t> в других госорганах документы при возможности сличить их оригиналы </a:t>
            </a:r>
            <a:r>
              <a:rPr lang="en-US" sz="1600" dirty="0">
                <a:solidFill>
                  <a:schemeClr val="tx2"/>
                </a:solidFill>
                <a:latin typeface="Arial" pitchFamily="34" charset="0"/>
                <a:cs typeface="Arial" pitchFamily="34" charset="0"/>
              </a:rPr>
              <a:t>(</a:t>
            </a:r>
            <a:r>
              <a:rPr lang="ru-RU" sz="1600" dirty="0">
                <a:solidFill>
                  <a:schemeClr val="tx2"/>
                </a:solidFill>
                <a:latin typeface="Arial" pitchFamily="34" charset="0"/>
                <a:cs typeface="Arial" pitchFamily="34" charset="0"/>
              </a:rPr>
              <a:t>если такой порядок не предусмотрен международными актами либо законодательством другого государства</a:t>
            </a:r>
            <a:r>
              <a:rPr lang="en-US" sz="1600" dirty="0">
                <a:solidFill>
                  <a:schemeClr val="tx2"/>
                </a:solidFill>
                <a:latin typeface="Arial" pitchFamily="34" charset="0"/>
                <a:cs typeface="Arial" pitchFamily="34" charset="0"/>
              </a:rPr>
              <a:t>) </a:t>
            </a:r>
          </a:p>
          <a:p>
            <a:pPr>
              <a:spcBef>
                <a:spcPts val="1200"/>
              </a:spcBef>
            </a:pPr>
            <a:r>
              <a:rPr lang="ru-RU" sz="1600" dirty="0">
                <a:solidFill>
                  <a:schemeClr val="tx2"/>
                </a:solidFill>
                <a:latin typeface="Arial" pitchFamily="34" charset="0"/>
                <a:cs typeface="Arial" pitchFamily="34" charset="0"/>
              </a:rPr>
              <a:t>установление необходимости прохождения экзаменов, тестирования, собеседования и т.п.</a:t>
            </a:r>
            <a:r>
              <a:rPr lang="en-US" sz="1600" dirty="0">
                <a:solidFill>
                  <a:schemeClr val="tx2"/>
                </a:solidFill>
                <a:latin typeface="Arial" pitchFamily="34" charset="0"/>
                <a:cs typeface="Arial" pitchFamily="34" charset="0"/>
              </a:rPr>
              <a:t> </a:t>
            </a:r>
            <a:r>
              <a:rPr lang="ru-RU" sz="1600" dirty="0">
                <a:solidFill>
                  <a:schemeClr val="tx2"/>
                </a:solidFill>
                <a:latin typeface="Arial" pitchFamily="34" charset="0"/>
                <a:cs typeface="Arial" pitchFamily="34" charset="0"/>
              </a:rPr>
              <a:t>при соответствии лица, квалификационным требованиям (профессиональный опыт, квалификация, стаж и др.)</a:t>
            </a:r>
          </a:p>
        </p:txBody>
      </p:sp>
      <p:cxnSp>
        <p:nvCxnSpPr>
          <p:cNvPr id="10" name="Прямая соединительная линия 9"/>
          <p:cNvCxnSpPr/>
          <p:nvPr/>
        </p:nvCxnSpPr>
        <p:spPr>
          <a:xfrm>
            <a:off x="5685874" y="850246"/>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26953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52761" y="1189609"/>
            <a:ext cx="11301274" cy="1926454"/>
          </a:xfrm>
          <a:prstGeom prst="rect">
            <a:avLst/>
          </a:prstGeom>
          <a:solidFill>
            <a:srgbClr val="ABDFEB"/>
          </a:solidFill>
        </p:spPr>
        <p:txBody>
          <a:bodyPr rtlCol="0" anchor="ctr"/>
          <a:lstStyle/>
          <a:p>
            <a:pPr algn="ctr"/>
            <a:endParaRPr lang="ru-RU" sz="2800">
              <a:solidFill>
                <a:prstClr val="white"/>
              </a:solidFill>
              <a:latin typeface="Tahoma" pitchFamily="34" charset="0"/>
              <a:ea typeface="Tahoma" pitchFamily="34" charset="0"/>
              <a:cs typeface="Tahoma" pitchFamily="34" charset="0"/>
            </a:endParaRPr>
          </a:p>
        </p:txBody>
      </p:sp>
      <p:sp>
        <p:nvSpPr>
          <p:cNvPr id="3" name="Объект 2"/>
          <p:cNvSpPr>
            <a:spLocks noGrp="1"/>
          </p:cNvSpPr>
          <p:nvPr>
            <p:ph idx="1"/>
          </p:nvPr>
        </p:nvSpPr>
        <p:spPr>
          <a:xfrm>
            <a:off x="853739" y="1405524"/>
            <a:ext cx="10342487" cy="1494624"/>
          </a:xfrm>
        </p:spPr>
        <p:txBody>
          <a:bodyPr>
            <a:normAutofit/>
          </a:bodyPr>
          <a:lstStyle/>
          <a:p>
            <a:pPr marL="0" indent="0" algn="just">
              <a:buNone/>
            </a:pPr>
            <a:r>
              <a:rPr lang="ru-RU" b="1" spc="26" dirty="0">
                <a:solidFill>
                  <a:schemeClr val="tx2"/>
                </a:solidFill>
                <a:latin typeface="Tahoma" pitchFamily="34" charset="0"/>
                <a:ea typeface="Tahoma" pitchFamily="34" charset="0"/>
                <a:cs typeface="Tahoma" pitchFamily="34" charset="0"/>
              </a:rPr>
              <a:t>Анализ коррупционных рисков – выявление и изучение причин и условий, способствующих совершению коррупционных правонарушений</a:t>
            </a:r>
          </a:p>
        </p:txBody>
      </p:sp>
      <p:sp>
        <p:nvSpPr>
          <p:cNvPr id="4" name="Объект 2"/>
          <p:cNvSpPr txBox="1">
            <a:spLocks/>
          </p:cNvSpPr>
          <p:nvPr/>
        </p:nvSpPr>
        <p:spPr>
          <a:xfrm>
            <a:off x="656949" y="3787593"/>
            <a:ext cx="10901779" cy="2116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chemeClr val="tx2"/>
                </a:solidFill>
                <a:latin typeface="Tahoma" pitchFamily="34" charset="0"/>
                <a:ea typeface="Tahoma" pitchFamily="34" charset="0"/>
                <a:cs typeface="Tahoma" pitchFamily="34" charset="0"/>
              </a:rPr>
              <a:t>Государственные органы, организации и субъекты </a:t>
            </a:r>
            <a:r>
              <a:rPr lang="ru-RU" dirty="0" err="1">
                <a:solidFill>
                  <a:schemeClr val="tx2"/>
                </a:solidFill>
                <a:latin typeface="Tahoma" pitchFamily="34" charset="0"/>
                <a:ea typeface="Tahoma" pitchFamily="34" charset="0"/>
                <a:cs typeface="Tahoma" pitchFamily="34" charset="0"/>
              </a:rPr>
              <a:t>квазигосударственного</a:t>
            </a:r>
            <a:r>
              <a:rPr lang="ru-RU" dirty="0">
                <a:solidFill>
                  <a:schemeClr val="tx2"/>
                </a:solidFill>
                <a:latin typeface="Tahoma" pitchFamily="34" charset="0"/>
                <a:ea typeface="Tahoma" pitchFamily="34" charset="0"/>
                <a:cs typeface="Tahoma" pitchFamily="34" charset="0"/>
              </a:rPr>
              <a:t> сектора осуществляют внутренний анализ коррупционных рисков, по результатам которого принимают меры по устранению причин и условий, способствующих совершению коррупционных </a:t>
            </a:r>
            <a:r>
              <a:rPr lang="ru-RU" dirty="0" smtClean="0">
                <a:solidFill>
                  <a:schemeClr val="tx2"/>
                </a:solidFill>
                <a:latin typeface="Tahoma" pitchFamily="34" charset="0"/>
                <a:ea typeface="Tahoma" pitchFamily="34" charset="0"/>
                <a:cs typeface="Tahoma" pitchFamily="34" charset="0"/>
              </a:rPr>
              <a:t>правонарушений</a:t>
            </a:r>
            <a:endParaRPr lang="ru-RU" dirty="0">
              <a:solidFill>
                <a:schemeClr val="tx2"/>
              </a:solidFill>
              <a:latin typeface="Tahoma" pitchFamily="34" charset="0"/>
              <a:ea typeface="Tahoma" pitchFamily="34" charset="0"/>
              <a:cs typeface="Tahoma" pitchFamily="34" charset="0"/>
            </a:endParaRPr>
          </a:p>
        </p:txBody>
      </p:sp>
      <p:sp>
        <p:nvSpPr>
          <p:cNvPr id="2" name="Прямоугольник 1"/>
          <p:cNvSpPr/>
          <p:nvPr/>
        </p:nvSpPr>
        <p:spPr>
          <a:xfrm>
            <a:off x="452761" y="3632234"/>
            <a:ext cx="11301274" cy="242677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08842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526" y="1096379"/>
            <a:ext cx="3338647" cy="387798"/>
          </a:xfrm>
          <a:prstGeom prst="rect">
            <a:avLst/>
          </a:prstGeom>
        </p:spPr>
        <p:txBody>
          <a:bodyPr wrap="square">
            <a:spAutoFit/>
          </a:bodyPr>
          <a:lstStyle/>
          <a:p>
            <a:pPr algn="just">
              <a:lnSpc>
                <a:spcPct val="120000"/>
              </a:lnSpc>
            </a:pPr>
            <a:r>
              <a:rPr lang="ru-RU" sz="1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 name="Прямоугольник 22"/>
          <p:cNvSpPr/>
          <p:nvPr/>
        </p:nvSpPr>
        <p:spPr>
          <a:xfrm>
            <a:off x="7372701" y="2288910"/>
            <a:ext cx="3558651" cy="415498"/>
          </a:xfrm>
          <a:prstGeom prst="rect">
            <a:avLst/>
          </a:prstGeom>
          <a:noFill/>
        </p:spPr>
        <p:txBody>
          <a:bodyPr wrap="square" numCol="1">
            <a:spAutoFit/>
          </a:bodyPr>
          <a:lstStyle/>
          <a:p>
            <a:pPr defTabSz="534855"/>
            <a:r>
              <a:rPr lang="kk-KZ" sz="1050" b="1" dirty="0">
                <a:solidFill>
                  <a:prstClr val="white"/>
                </a:solidFill>
                <a:latin typeface="Montserrat"/>
              </a:rPr>
              <a:t>* повышение по каждому рейтингу </a:t>
            </a:r>
            <a:br>
              <a:rPr lang="kk-KZ" sz="1050" b="1" dirty="0">
                <a:solidFill>
                  <a:prstClr val="white"/>
                </a:solidFill>
                <a:latin typeface="Montserrat"/>
              </a:rPr>
            </a:br>
            <a:r>
              <a:rPr lang="kk-KZ" sz="1050" b="1" dirty="0">
                <a:solidFill>
                  <a:prstClr val="white"/>
                </a:solidFill>
                <a:latin typeface="Montserrat"/>
              </a:rPr>
              <a:t> в перерасчете на 1 балл по шкале ИВК: 1/9 = 0,11 </a:t>
            </a:r>
            <a:endParaRPr lang="kk-KZ" sz="1050" b="1" dirty="0">
              <a:solidFill>
                <a:prstClr val="white"/>
              </a:solidFill>
              <a:latin typeface="Montserrat Light" pitchFamily="2" charset="77"/>
              <a:cs typeface="Arial" panose="020B0604020202020204" pitchFamily="34" charset="0"/>
            </a:endParaRPr>
          </a:p>
        </p:txBody>
      </p:sp>
      <p:sp>
        <p:nvSpPr>
          <p:cNvPr id="2" name="TextBox 1"/>
          <p:cNvSpPr txBox="1"/>
          <p:nvPr/>
        </p:nvSpPr>
        <p:spPr>
          <a:xfrm>
            <a:off x="3964579" y="1081732"/>
            <a:ext cx="8055428" cy="5262979"/>
          </a:xfrm>
          <a:prstGeom prst="rect">
            <a:avLst/>
          </a:prstGeom>
          <a:noFill/>
        </p:spPr>
        <p:txBody>
          <a:bodyPr wrap="square" rtlCol="0">
            <a:spAutoFit/>
          </a:bodyPr>
          <a:lstStyle/>
          <a:p>
            <a:pPr indent="381635" algn="just"/>
            <a:r>
              <a:rPr lang="ru-RU" sz="16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Должностные инструкции подразделений </a:t>
            </a:r>
            <a:r>
              <a:rPr lang="ru-RU" sz="1600" b="1" dirty="0">
                <a:solidFill>
                  <a:schemeClr val="tx2"/>
                </a:solidFill>
                <a:latin typeface="Arial" panose="020B0604020202020204" pitchFamily="34" charset="0"/>
                <a:ea typeface="Calibri" panose="020F0502020204030204" pitchFamily="34" charset="0"/>
                <a:cs typeface="Arial" panose="020B0604020202020204" pitchFamily="34" charset="0"/>
              </a:rPr>
              <a:t>РГП на ПХВ «</a:t>
            </a:r>
            <a:r>
              <a:rPr lang="ru-RU" sz="1600" b="1" dirty="0" err="1">
                <a:solidFill>
                  <a:schemeClr val="tx2"/>
                </a:solidFill>
                <a:latin typeface="Arial" panose="020B0604020202020204" pitchFamily="34" charset="0"/>
                <a:ea typeface="Calibri" panose="020F0502020204030204" pitchFamily="34" charset="0"/>
                <a:cs typeface="Arial" panose="020B0604020202020204" pitchFamily="34" charset="0"/>
              </a:rPr>
              <a:t>Казводхоз</a:t>
            </a:r>
            <a:r>
              <a:rPr lang="ru-RU" sz="1600" b="1" dirty="0">
                <a:solidFill>
                  <a:schemeClr val="tx2"/>
                </a:solidFill>
                <a:latin typeface="Arial" panose="020B0604020202020204" pitchFamily="34" charset="0"/>
                <a:ea typeface="Calibri" panose="020F0502020204030204" pitchFamily="34" charset="0"/>
                <a:cs typeface="Arial" panose="020B0604020202020204" pitchFamily="34" charset="0"/>
              </a:rPr>
              <a:t>»</a:t>
            </a:r>
          </a:p>
          <a:p>
            <a:pPr indent="381635" algn="just"/>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Отсутствуют положения, устанавливающие обязанности по своевременной </a:t>
            </a:r>
            <a:r>
              <a:rPr lang="ru-RU" sz="16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претензионно</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-исковой работе.</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Аудитом за период 1 года установлены факты не проведения </a:t>
            </a:r>
            <a:r>
              <a:rPr lang="ru-RU" sz="16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претензионно</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-исковой работы по признанию поставщиков недобросовестными, внесению обеспечения по 21 договорам </a:t>
            </a:r>
            <a:r>
              <a:rPr lang="ru-RU" sz="16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госзакупок</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 на общую сумму 892 млн. тенге.</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Правила отбора и продвижения персонала</a:t>
            </a:r>
          </a:p>
          <a:p>
            <a:pPr indent="381635" algn="just"/>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Отсутствуют положения по защите </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от распространения среди сотрудников и иных </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лиц тестовых вопросов, вопросов </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для проведения собеседования при отборе кандидатов на вакантные </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должности.</a:t>
            </a:r>
          </a:p>
          <a:p>
            <a:pPr indent="381635" algn="just"/>
            <a:endParaRPr lang="ru-RU"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indent="381635" algn="just"/>
            <a:endPar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381635" algn="just"/>
            <a:r>
              <a:rPr lang="ru-RU" sz="16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Закон «О газе и газоснабжении»</a:t>
            </a:r>
          </a:p>
          <a:p>
            <a:pPr indent="381635" algn="just"/>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п.14 ст. 27-1:  Производители, собственники сжиженного нефтяного газа, произведенного в процессе переработки принадлежащего им на праве собственности или иных законных основаниях углеводородного сырья, </a:t>
            </a:r>
            <a:r>
              <a:rPr lang="ru-RU" sz="1600"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обязаны выполнять план поставки</a:t>
            </a:r>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a:t>
            </a:r>
          </a:p>
          <a:p>
            <a:pPr indent="381635" algn="just"/>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Уполномоченный </a:t>
            </a:r>
            <a:r>
              <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rPr>
              <a:t>государственный орган </a:t>
            </a:r>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не </a:t>
            </a:r>
            <a:r>
              <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rPr>
              <a:t>имеет </a:t>
            </a:r>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полномочий </a:t>
            </a:r>
            <a:r>
              <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rPr>
              <a:t>для обеспечения </a:t>
            </a:r>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соблюдения нормы, поскольку </a:t>
            </a:r>
            <a:r>
              <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rPr>
              <a:t>в действующем </a:t>
            </a:r>
            <a:r>
              <a:rPr lang="ru-RU" sz="16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законодательстве не установлены меры воздействия за ее нарушение.</a:t>
            </a:r>
            <a:endParaRPr lang="ru-RU"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107" y="-46416"/>
            <a:ext cx="12192000" cy="751265"/>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ru-RU" dirty="0">
              <a:solidFill>
                <a:prstClr val="white"/>
              </a:solidFill>
            </a:endParaRPr>
          </a:p>
        </p:txBody>
      </p:sp>
      <p:sp>
        <p:nvSpPr>
          <p:cNvPr id="3" name="Прямоугольник 2"/>
          <p:cNvSpPr/>
          <p:nvPr/>
        </p:nvSpPr>
        <p:spPr>
          <a:xfrm>
            <a:off x="1169920" y="8841"/>
            <a:ext cx="9858374" cy="646331"/>
          </a:xfrm>
          <a:prstGeom prst="rect">
            <a:avLst/>
          </a:prstGeom>
        </p:spPr>
        <p:txBody>
          <a:bodyPr wrap="square">
            <a:spAutoFit/>
          </a:bodyPr>
          <a:lstStyle/>
          <a:p>
            <a:pPr algn="ctr">
              <a:defRPr/>
            </a:pPr>
            <a:r>
              <a:rPr lang="ru-RU" b="1" dirty="0" smtClean="0">
                <a:solidFill>
                  <a:prstClr val="white"/>
                </a:solidFill>
                <a:latin typeface="Arial" pitchFamily="34" charset="0"/>
                <a:cs typeface="Arial" pitchFamily="34" charset="0"/>
              </a:rPr>
              <a:t>НЕНАДЛЕЖАЩЕЕ ОПРЕДЕЛЕНИЕ ФУНКЦИЙ, ОБЯЗАННОСТЕЙ, ПРАВ И ОТВЕТСТВЕННОСТИ </a:t>
            </a:r>
            <a:endParaRPr lang="ru-RU" b="1" dirty="0">
              <a:solidFill>
                <a:prstClr val="white"/>
              </a:solidFill>
              <a:latin typeface="Arial" pitchFamily="34" charset="0"/>
              <a:cs typeface="Arial" pitchFamily="34" charset="0"/>
            </a:endParaRPr>
          </a:p>
        </p:txBody>
      </p:sp>
      <p:sp>
        <p:nvSpPr>
          <p:cNvPr id="4" name="Прямоугольник 3"/>
          <p:cNvSpPr/>
          <p:nvPr/>
        </p:nvSpPr>
        <p:spPr>
          <a:xfrm>
            <a:off x="258973" y="1484177"/>
            <a:ext cx="3629406" cy="4524315"/>
          </a:xfrm>
          <a:prstGeom prst="rect">
            <a:avLst/>
          </a:prstGeom>
        </p:spPr>
        <p:txBody>
          <a:bodyPr wrap="square">
            <a:spAutoFit/>
          </a:bodyPr>
          <a:lstStyle/>
          <a:p>
            <a:r>
              <a:rPr lang="ru-RU" dirty="0">
                <a:solidFill>
                  <a:schemeClr val="tx2"/>
                </a:solidFill>
                <a:latin typeface="Arial" pitchFamily="34" charset="0"/>
                <a:cs typeface="Arial" pitchFamily="34" charset="0"/>
              </a:rPr>
              <a:t>Отсутствуют ограничения и запреты, позволяющие не допустить возникновение коррупционного правонарушения </a:t>
            </a:r>
          </a:p>
          <a:p>
            <a:endParaRPr lang="ru-RU" dirty="0">
              <a:solidFill>
                <a:schemeClr val="tx2"/>
              </a:solidFill>
              <a:latin typeface="Arial" pitchFamily="34" charset="0"/>
              <a:cs typeface="Arial" pitchFamily="34" charset="0"/>
            </a:endParaRPr>
          </a:p>
          <a:p>
            <a:r>
              <a:rPr lang="ru-RU" dirty="0" smtClean="0">
                <a:solidFill>
                  <a:schemeClr val="tx2"/>
                </a:solidFill>
                <a:latin typeface="Arial" pitchFamily="34" charset="0"/>
                <a:cs typeface="Arial" pitchFamily="34" charset="0"/>
              </a:rPr>
              <a:t>Не установлена </a:t>
            </a:r>
            <a:r>
              <a:rPr lang="ru-RU" dirty="0">
                <a:solidFill>
                  <a:schemeClr val="tx2"/>
                </a:solidFill>
                <a:latin typeface="Arial" pitchFamily="34" charset="0"/>
                <a:cs typeface="Arial" pitchFamily="34" charset="0"/>
              </a:rPr>
              <a:t>персональная ответственность за неисполнение или ненадлежащее исполнение должностных обязанностей</a:t>
            </a:r>
          </a:p>
          <a:p>
            <a:endParaRPr lang="ru-RU" dirty="0">
              <a:solidFill>
                <a:schemeClr val="tx2"/>
              </a:solidFill>
              <a:latin typeface="Arial" pitchFamily="34" charset="0"/>
              <a:cs typeface="Arial" pitchFamily="34" charset="0"/>
            </a:endParaRPr>
          </a:p>
          <a:p>
            <a:r>
              <a:rPr lang="ru-RU" dirty="0" smtClean="0">
                <a:solidFill>
                  <a:schemeClr val="tx2"/>
                </a:solidFill>
                <a:latin typeface="Arial" pitchFamily="34" charset="0"/>
                <a:cs typeface="Arial" pitchFamily="34" charset="0"/>
              </a:rPr>
              <a:t>Не определена </a:t>
            </a:r>
            <a:r>
              <a:rPr lang="ru-RU" dirty="0">
                <a:solidFill>
                  <a:schemeClr val="tx2"/>
                </a:solidFill>
                <a:latin typeface="Arial" pitchFamily="34" charset="0"/>
                <a:cs typeface="Arial" pitchFamily="34" charset="0"/>
              </a:rPr>
              <a:t>процедура контроля за исполнением должностными лицами обязанностей и полномочий</a:t>
            </a:r>
          </a:p>
        </p:txBody>
      </p:sp>
      <p:cxnSp>
        <p:nvCxnSpPr>
          <p:cNvPr id="10" name="Прямая соединительная линия 9"/>
          <p:cNvCxnSpPr/>
          <p:nvPr/>
        </p:nvCxnSpPr>
        <p:spPr>
          <a:xfrm>
            <a:off x="3742123" y="836446"/>
            <a:ext cx="0" cy="5819775"/>
          </a:xfrm>
          <a:prstGeom prst="line">
            <a:avLst/>
          </a:prstGeom>
          <a:ln w="57150">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85027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005" y="239706"/>
            <a:ext cx="11416683" cy="1325563"/>
          </a:xfrm>
        </p:spPr>
        <p:txBody>
          <a:bodyPr>
            <a:normAutofit/>
          </a:bodyPr>
          <a:lstStyle/>
          <a:p>
            <a:r>
              <a:rPr lang="ru-RU" sz="2800" b="1" dirty="0" smtClean="0">
                <a:solidFill>
                  <a:schemeClr val="tx2"/>
                </a:solidFill>
                <a:latin typeface="Tahoma" pitchFamily="34" charset="0"/>
                <a:ea typeface="Tahoma" pitchFamily="34" charset="0"/>
                <a:cs typeface="Tahoma" pitchFamily="34" charset="0"/>
              </a:rPr>
              <a:t>АНАЛИЗ ОРГАНИЗАЦИОННО-УПРАВЛЕНЧЕСКОЙ ДЕЯТЕЛЬНОСТИ</a:t>
            </a:r>
            <a:endParaRPr lang="ru-RU" sz="2800" b="1" dirty="0">
              <a:solidFill>
                <a:schemeClr val="tx2"/>
              </a:solidFill>
              <a:latin typeface="Tahoma" pitchFamily="34" charset="0"/>
              <a:ea typeface="Tahoma" pitchFamily="34" charset="0"/>
              <a:cs typeface="Tahoma" pitchFamily="34" charset="0"/>
            </a:endParaRPr>
          </a:p>
        </p:txBody>
      </p:sp>
      <p:sp>
        <p:nvSpPr>
          <p:cNvPr id="5" name="Прямоугольник 4"/>
          <p:cNvSpPr/>
          <p:nvPr/>
        </p:nvSpPr>
        <p:spPr>
          <a:xfrm>
            <a:off x="398316" y="1298555"/>
            <a:ext cx="11239500" cy="646331"/>
          </a:xfrm>
          <a:prstGeom prst="rect">
            <a:avLst/>
          </a:prstGeom>
        </p:spPr>
        <p:txBody>
          <a:bodyPr wrap="square">
            <a:spAutoFit/>
          </a:bodyPr>
          <a:lstStyle/>
          <a:p>
            <a:r>
              <a:rPr lang="ru-RU" b="1" i="1" dirty="0">
                <a:solidFill>
                  <a:schemeClr val="tx2"/>
                </a:solidFill>
                <a:latin typeface="Arial" pitchFamily="34" charset="0"/>
                <a:ea typeface="Tahoma" pitchFamily="34" charset="0"/>
                <a:cs typeface="Arial" pitchFamily="34" charset="0"/>
              </a:rPr>
              <a:t>о</a:t>
            </a:r>
            <a:r>
              <a:rPr lang="ru-RU" b="1" i="1" dirty="0" smtClean="0">
                <a:solidFill>
                  <a:schemeClr val="tx2"/>
                </a:solidFill>
                <a:latin typeface="Arial" pitchFamily="34" charset="0"/>
                <a:ea typeface="Tahoma" pitchFamily="34" charset="0"/>
                <a:cs typeface="Arial" pitchFamily="34" charset="0"/>
              </a:rPr>
              <a:t>ценка </a:t>
            </a:r>
            <a:r>
              <a:rPr lang="ru-RU" b="1" i="1" dirty="0">
                <a:solidFill>
                  <a:schemeClr val="tx2"/>
                </a:solidFill>
                <a:latin typeface="Arial" pitchFamily="34" charset="0"/>
                <a:ea typeface="Tahoma" pitchFamily="34" charset="0"/>
                <a:cs typeface="Arial" pitchFamily="34" charset="0"/>
              </a:rPr>
              <a:t>действующих бизнес-процессов на наличие в них причин и условий для совершения коррупционных правонарушений</a:t>
            </a:r>
          </a:p>
        </p:txBody>
      </p:sp>
      <p:pic>
        <p:nvPicPr>
          <p:cNvPr id="6" name="Рисунок 5"/>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20556" b="90000" l="10000" r="89563"/>
                    </a14:imgEffect>
                  </a14:imgLayer>
                </a14:imgProps>
              </a:ext>
              <a:ext uri="{28A0092B-C50C-407E-A947-70E740481C1C}">
                <a14:useLocalDpi xmlns:a14="http://schemas.microsoft.com/office/drawing/2010/main" xmlns="" val="0"/>
              </a:ext>
            </a:extLst>
          </a:blip>
          <a:srcRect l="67368" t="39350" r="11984" b="30832"/>
          <a:stretch/>
        </p:blipFill>
        <p:spPr>
          <a:xfrm rot="19481686">
            <a:off x="9188966" y="3851665"/>
            <a:ext cx="2179176" cy="1770219"/>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20556" b="90000" l="10000" r="89563"/>
                    </a14:imgEffect>
                  </a14:imgLayer>
                </a14:imgProps>
              </a:ext>
              <a:ext uri="{28A0092B-C50C-407E-A947-70E740481C1C}">
                <a14:useLocalDpi xmlns:a14="http://schemas.microsoft.com/office/drawing/2010/main" xmlns="" val="0"/>
              </a:ext>
            </a:extLst>
          </a:blip>
          <a:srcRect l="8907" t="22672" r="11984" b="30832"/>
          <a:stretch/>
        </p:blipFill>
        <p:spPr>
          <a:xfrm>
            <a:off x="1100708" y="2712940"/>
            <a:ext cx="8349242" cy="2760292"/>
          </a:xfrm>
          <a:prstGeom prst="rect">
            <a:avLst/>
          </a:prstGeom>
          <a:ln>
            <a:noFill/>
          </a:ln>
          <a:effectLst>
            <a:outerShdw blurRad="190500" algn="tl" rotWithShape="0">
              <a:srgbClr val="000000">
                <a:alpha val="70000"/>
              </a:srgbClr>
            </a:outerShdw>
          </a:effectLst>
        </p:spPr>
      </p:pic>
      <p:sp>
        <p:nvSpPr>
          <p:cNvPr id="8" name="Овал 7"/>
          <p:cNvSpPr/>
          <p:nvPr/>
        </p:nvSpPr>
        <p:spPr>
          <a:xfrm>
            <a:off x="9986660" y="4025117"/>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00708" y="5543788"/>
            <a:ext cx="1539204" cy="584775"/>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Управление </a:t>
            </a:r>
          </a:p>
          <a:p>
            <a:r>
              <a:rPr lang="ru-RU" sz="1600" b="1" dirty="0">
                <a:solidFill>
                  <a:schemeClr val="tx2"/>
                </a:solidFill>
                <a:latin typeface="Tahoma" pitchFamily="34" charset="0"/>
                <a:ea typeface="Tahoma" pitchFamily="34" charset="0"/>
                <a:cs typeface="Tahoma" pitchFamily="34" charset="0"/>
              </a:rPr>
              <a:t>персоналом</a:t>
            </a:r>
          </a:p>
        </p:txBody>
      </p:sp>
      <p:sp>
        <p:nvSpPr>
          <p:cNvPr id="10" name="Прямоугольник 9"/>
          <p:cNvSpPr/>
          <p:nvPr/>
        </p:nvSpPr>
        <p:spPr>
          <a:xfrm>
            <a:off x="2940397" y="1921372"/>
            <a:ext cx="2016899" cy="830997"/>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Урегулирование </a:t>
            </a:r>
            <a:endParaRPr lang="ru-RU" sz="1600" b="1" dirty="0" smtClean="0">
              <a:solidFill>
                <a:schemeClr val="tx2"/>
              </a:solidFill>
              <a:latin typeface="Tahoma" pitchFamily="34" charset="0"/>
              <a:ea typeface="Tahoma" pitchFamily="34" charset="0"/>
              <a:cs typeface="Tahoma" pitchFamily="34" charset="0"/>
            </a:endParaRPr>
          </a:p>
          <a:p>
            <a:r>
              <a:rPr lang="ru-RU" sz="1600" b="1" dirty="0" smtClean="0">
                <a:solidFill>
                  <a:schemeClr val="tx2"/>
                </a:solidFill>
                <a:latin typeface="Tahoma" pitchFamily="34" charset="0"/>
                <a:ea typeface="Tahoma" pitchFamily="34" charset="0"/>
                <a:cs typeface="Tahoma" pitchFamily="34" charset="0"/>
              </a:rPr>
              <a:t>конфликта</a:t>
            </a:r>
          </a:p>
          <a:p>
            <a:r>
              <a:rPr lang="ru-RU" sz="1600" b="1" dirty="0" smtClean="0">
                <a:solidFill>
                  <a:schemeClr val="tx2"/>
                </a:solidFill>
                <a:latin typeface="Tahoma" pitchFamily="34" charset="0"/>
                <a:ea typeface="Tahoma" pitchFamily="34" charset="0"/>
                <a:cs typeface="Tahoma" pitchFamily="34" charset="0"/>
              </a:rPr>
              <a:t>интересов</a:t>
            </a:r>
            <a:endParaRPr lang="ru-RU" sz="1600" b="1" dirty="0">
              <a:solidFill>
                <a:schemeClr val="tx2"/>
              </a:solidFill>
              <a:latin typeface="Tahoma" pitchFamily="34" charset="0"/>
              <a:ea typeface="Tahoma" pitchFamily="34" charset="0"/>
              <a:cs typeface="Tahoma" pitchFamily="34" charset="0"/>
            </a:endParaRPr>
          </a:p>
        </p:txBody>
      </p:sp>
      <p:sp>
        <p:nvSpPr>
          <p:cNvPr id="11" name="Прямоугольник 10"/>
          <p:cNvSpPr/>
          <p:nvPr/>
        </p:nvSpPr>
        <p:spPr>
          <a:xfrm>
            <a:off x="4534168" y="5473232"/>
            <a:ext cx="1269899" cy="584775"/>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Оказание </a:t>
            </a:r>
          </a:p>
          <a:p>
            <a:r>
              <a:rPr lang="ru-RU" sz="1600" b="1" dirty="0" err="1">
                <a:solidFill>
                  <a:schemeClr val="tx2"/>
                </a:solidFill>
                <a:latin typeface="Tahoma" pitchFamily="34" charset="0"/>
                <a:ea typeface="Tahoma" pitchFamily="34" charset="0"/>
                <a:cs typeface="Tahoma" pitchFamily="34" charset="0"/>
              </a:rPr>
              <a:t>госуслуг</a:t>
            </a:r>
            <a:endParaRPr lang="ru-RU" sz="1600" b="1" dirty="0">
              <a:solidFill>
                <a:schemeClr val="tx2"/>
              </a:solidFill>
              <a:latin typeface="Tahoma" pitchFamily="34" charset="0"/>
              <a:ea typeface="Tahoma" pitchFamily="34" charset="0"/>
              <a:cs typeface="Tahoma" pitchFamily="34" charset="0"/>
            </a:endParaRPr>
          </a:p>
        </p:txBody>
      </p:sp>
      <p:sp>
        <p:nvSpPr>
          <p:cNvPr id="12" name="Прямоугольник 11"/>
          <p:cNvSpPr/>
          <p:nvPr/>
        </p:nvSpPr>
        <p:spPr>
          <a:xfrm>
            <a:off x="6332487" y="1875654"/>
            <a:ext cx="2092239" cy="830997"/>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Реализация </a:t>
            </a:r>
          </a:p>
          <a:p>
            <a:r>
              <a:rPr lang="ru-RU" sz="1600" b="1" dirty="0">
                <a:solidFill>
                  <a:schemeClr val="tx2"/>
                </a:solidFill>
                <a:latin typeface="Tahoma" pitchFamily="34" charset="0"/>
                <a:ea typeface="Tahoma" pitchFamily="34" charset="0"/>
                <a:cs typeface="Tahoma" pitchFamily="34" charset="0"/>
              </a:rPr>
              <a:t>разрешительных </a:t>
            </a:r>
          </a:p>
          <a:p>
            <a:r>
              <a:rPr lang="ru-RU" sz="1600" b="1" dirty="0">
                <a:solidFill>
                  <a:schemeClr val="tx2"/>
                </a:solidFill>
                <a:latin typeface="Tahoma" pitchFamily="34" charset="0"/>
                <a:ea typeface="Tahoma" pitchFamily="34" charset="0"/>
                <a:cs typeface="Tahoma" pitchFamily="34" charset="0"/>
              </a:rPr>
              <a:t>функций</a:t>
            </a:r>
          </a:p>
        </p:txBody>
      </p:sp>
      <p:sp>
        <p:nvSpPr>
          <p:cNvPr id="13" name="Прямоугольник 12"/>
          <p:cNvSpPr/>
          <p:nvPr/>
        </p:nvSpPr>
        <p:spPr>
          <a:xfrm>
            <a:off x="7869068" y="5473469"/>
            <a:ext cx="1675459" cy="830997"/>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Реализация </a:t>
            </a:r>
          </a:p>
          <a:p>
            <a:r>
              <a:rPr lang="ru-RU" sz="1600" b="1" dirty="0">
                <a:solidFill>
                  <a:schemeClr val="tx2"/>
                </a:solidFill>
                <a:latin typeface="Tahoma" pitchFamily="34" charset="0"/>
                <a:ea typeface="Tahoma" pitchFamily="34" charset="0"/>
                <a:cs typeface="Tahoma" pitchFamily="34" charset="0"/>
              </a:rPr>
              <a:t>контрольных </a:t>
            </a:r>
          </a:p>
          <a:p>
            <a:r>
              <a:rPr lang="ru-RU" sz="1600" b="1" dirty="0">
                <a:solidFill>
                  <a:schemeClr val="tx2"/>
                </a:solidFill>
                <a:latin typeface="Tahoma" pitchFamily="34" charset="0"/>
                <a:ea typeface="Tahoma" pitchFamily="34" charset="0"/>
                <a:cs typeface="Tahoma" pitchFamily="34" charset="0"/>
              </a:rPr>
              <a:t>функций</a:t>
            </a:r>
          </a:p>
        </p:txBody>
      </p:sp>
      <p:sp>
        <p:nvSpPr>
          <p:cNvPr id="14" name="Прямоугольник 13"/>
          <p:cNvSpPr/>
          <p:nvPr/>
        </p:nvSpPr>
        <p:spPr>
          <a:xfrm>
            <a:off x="9819466" y="3200076"/>
            <a:ext cx="1755609" cy="338554"/>
          </a:xfrm>
          <a:prstGeom prst="rect">
            <a:avLst/>
          </a:prstGeom>
        </p:spPr>
        <p:txBody>
          <a:bodyPr wrap="none">
            <a:spAutoFit/>
          </a:bodyPr>
          <a:lstStyle/>
          <a:p>
            <a:r>
              <a:rPr lang="ru-RU" sz="1600" b="1" dirty="0">
                <a:solidFill>
                  <a:schemeClr val="tx2"/>
                </a:solidFill>
                <a:latin typeface="Tahoma" pitchFamily="34" charset="0"/>
                <a:ea typeface="Tahoma" pitchFamily="34" charset="0"/>
                <a:cs typeface="Tahoma" pitchFamily="34" charset="0"/>
              </a:rPr>
              <a:t>Иные вопросы</a:t>
            </a:r>
          </a:p>
        </p:txBody>
      </p:sp>
      <p:sp>
        <p:nvSpPr>
          <p:cNvPr id="15" name="Овал 14"/>
          <p:cNvSpPr/>
          <p:nvPr/>
        </p:nvSpPr>
        <p:spPr>
          <a:xfrm>
            <a:off x="1481574" y="4212320"/>
            <a:ext cx="874276" cy="9089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6586974" y="3035489"/>
            <a:ext cx="874276" cy="85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216579" y="4160619"/>
            <a:ext cx="874276" cy="852882"/>
          </a:xfrm>
          <a:prstGeom prst="ellipse">
            <a:avLst/>
          </a:prstGeom>
          <a:solidFill>
            <a:srgbClr val="C64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157974" y="3055719"/>
            <a:ext cx="874276"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457186" y="4192561"/>
            <a:ext cx="898664"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527800" y="3035489"/>
            <a:ext cx="957838"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8166100" y="4148910"/>
            <a:ext cx="949143" cy="940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8103613" y="4038997"/>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6456615" y="2936025"/>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4767980" y="4067447"/>
            <a:ext cx="1100208" cy="1143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3045008" y="2996960"/>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368608" y="4114893"/>
            <a:ext cx="1100208" cy="1096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s://kcm-kazyna.kz/upload/iblock/80c/80ca126ae32dadb5d508cf421868c2cf.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4909597" y="4388450"/>
            <a:ext cx="816974" cy="577669"/>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Рисунок 33"/>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l="21132" t="3308" r="20891" b="6835"/>
          <a:stretch/>
        </p:blipFill>
        <p:spPr>
          <a:xfrm>
            <a:off x="10202982" y="4324349"/>
            <a:ext cx="783613" cy="589911"/>
          </a:xfrm>
          <a:prstGeom prst="rect">
            <a:avLst/>
          </a:prstGeom>
        </p:spPr>
      </p:pic>
      <p:pic>
        <p:nvPicPr>
          <p:cNvPr id="35" name="Рисунок 34"/>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xmlns="">
                  <a14:imgLayer r:embed="rId8">
                    <a14:imgEffect>
                      <a14:backgroundRemoval t="0" b="100000" l="0" r="100000"/>
                    </a14:imgEffect>
                  </a14:imgLayer>
                </a14:imgProps>
              </a:ext>
            </a:extLst>
          </a:blip>
          <a:stretch>
            <a:fillRect/>
          </a:stretch>
        </p:blipFill>
        <p:spPr>
          <a:xfrm>
            <a:off x="6556840" y="3049190"/>
            <a:ext cx="849819" cy="849819"/>
          </a:xfrm>
          <a:prstGeom prst="rect">
            <a:avLst/>
          </a:prstGeom>
        </p:spPr>
      </p:pic>
      <p:pic>
        <p:nvPicPr>
          <p:cNvPr id="36" name="Picture 12" descr="https://www.clipartmax.com/png/full/275-2753140_know-your-customers-customer-mapping-icon-png.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92832" y="3114632"/>
            <a:ext cx="804560" cy="784377"/>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w7.pngwing.com/pngs/599/87/png-transparent-computer-icons-businessperson-others-company-text-service.png"/>
          <p:cNvPicPr>
            <a:picLocks noChangeAspect="1" noChangeArrowheads="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xmlns="">
                  <a14:imgLayer r:embed="rId11">
                    <a14:imgEffect>
                      <a14:backgroundRemoval t="9941" b="89941" l="29674" r="71848"/>
                    </a14:imgEffect>
                  </a14:imgLayer>
                </a14:imgProps>
              </a:ext>
              <a:ext uri="{28A0092B-C50C-407E-A947-70E740481C1C}">
                <a14:useLocalDpi xmlns:a14="http://schemas.microsoft.com/office/drawing/2010/main" xmlns="" val="0"/>
              </a:ext>
            </a:extLst>
          </a:blip>
          <a:srcRect/>
          <a:stretch>
            <a:fillRect/>
          </a:stretch>
        </p:blipFill>
        <p:spPr bwMode="auto">
          <a:xfrm>
            <a:off x="983674" y="3818472"/>
            <a:ext cx="1870075" cy="1717623"/>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s://w7.pngwing.com/pngs/599/87/png-transparent-computer-icons-businessperson-others-company-text-service.png"/>
          <p:cNvPicPr>
            <a:picLocks noChangeAspect="1" noChangeArrowheads="1"/>
          </p:cNvPicPr>
          <p:nvPr/>
        </p:nvPicPr>
        <p:blipFill rotWithShape="1">
          <a:blip r:embed="rId12" cstate="print">
            <a:duotone>
              <a:prstClr val="black"/>
              <a:schemeClr val="accent6">
                <a:tint val="45000"/>
                <a:satMod val="400000"/>
              </a:schemeClr>
            </a:duotone>
            <a:extLst>
              <a:ext uri="{BEBA8EAE-BF5A-486C-A8C5-ECC9F3942E4B}">
                <a14:imgProps xmlns:a14="http://schemas.microsoft.com/office/drawing/2010/main" xmlns="">
                  <a14:imgLayer r:embed="rId13">
                    <a14:imgEffect>
                      <a14:backgroundRemoval t="19527" b="54083" l="35870" r="65000"/>
                    </a14:imgEffect>
                  </a14:imgLayer>
                </a14:imgProps>
              </a:ext>
              <a:ext uri="{28A0092B-C50C-407E-A947-70E740481C1C}">
                <a14:useLocalDpi xmlns:a14="http://schemas.microsoft.com/office/drawing/2010/main" xmlns="" val="0"/>
              </a:ext>
            </a:extLst>
          </a:blip>
          <a:srcRect l="37682" t="26271" r="32704" b="46512"/>
          <a:stretch/>
        </p:blipFill>
        <p:spPr bwMode="auto">
          <a:xfrm>
            <a:off x="1651000" y="4205261"/>
            <a:ext cx="615564" cy="519613"/>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s://img2.pngio.com/png-immigration-png-image-immigration-png-2000_2089.png"/>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286191" y="4209280"/>
            <a:ext cx="735051" cy="767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6620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0"/>
            <a:ext cx="1943100" cy="6858000"/>
          </a:xfrm>
          <a:prstGeom prst="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209550" y="2279648"/>
            <a:ext cx="2286000" cy="19558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09551" y="2903605"/>
            <a:ext cx="2286000" cy="707886"/>
          </a:xfrm>
          <a:prstGeom prst="rect">
            <a:avLst/>
          </a:prstGeom>
          <a:noFill/>
        </p:spPr>
        <p:txBody>
          <a:bodyPr wrap="square" rtlCol="0">
            <a:spAutoFit/>
          </a:bodyPr>
          <a:lstStyle/>
          <a:p>
            <a:pPr algn="ctr"/>
            <a:r>
              <a:rPr lang="ru-RU" sz="2000" b="1" dirty="0" smtClean="0">
                <a:solidFill>
                  <a:schemeClr val="tx2"/>
                </a:solidFill>
                <a:latin typeface="Tahoma" pitchFamily="34" charset="0"/>
                <a:ea typeface="Tahoma" pitchFamily="34" charset="0"/>
                <a:cs typeface="Tahoma" pitchFamily="34" charset="0"/>
              </a:rPr>
              <a:t>УПРАВЛЕНИЕ ПЕРСОНАЛОМ</a:t>
            </a:r>
            <a:endParaRPr lang="ru-RU" sz="2800" b="1" dirty="0">
              <a:solidFill>
                <a:schemeClr val="tx2"/>
              </a:solidFill>
              <a:latin typeface="Tahoma" pitchFamily="34" charset="0"/>
              <a:ea typeface="Tahoma" pitchFamily="34" charset="0"/>
              <a:cs typeface="Tahoma" pitchFamily="34" charset="0"/>
            </a:endParaRPr>
          </a:p>
        </p:txBody>
      </p:sp>
      <p:sp>
        <p:nvSpPr>
          <p:cNvPr id="6" name="Прямоугольник 5"/>
          <p:cNvSpPr/>
          <p:nvPr/>
        </p:nvSpPr>
        <p:spPr>
          <a:xfrm>
            <a:off x="2628900" y="261955"/>
            <a:ext cx="9480550" cy="5786199"/>
          </a:xfrm>
          <a:prstGeom prst="rect">
            <a:avLst/>
          </a:prstGeom>
        </p:spPr>
        <p:txBody>
          <a:bodyPr wrap="square">
            <a:spAutoFit/>
          </a:bodyPr>
          <a:lstStyle/>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Отсутствие правового регулирования процедур отбора, продвижения, поощрения, привлечения к дисциплинарной ответственности </a:t>
            </a:r>
            <a:r>
              <a:rPr lang="ru-RU" sz="2000" smtClean="0">
                <a:solidFill>
                  <a:schemeClr val="tx2"/>
                </a:solidFill>
                <a:latin typeface="Tahoma" pitchFamily="34" charset="0"/>
                <a:ea typeface="Tahoma" pitchFamily="34" charset="0"/>
                <a:cs typeface="Tahoma" pitchFamily="34" charset="0"/>
              </a:rPr>
              <a:t>работников объекта </a:t>
            </a:r>
            <a:endParaRPr lang="ru-RU" sz="2000" dirty="0" smtClean="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Назначение на </a:t>
            </a:r>
            <a:r>
              <a:rPr lang="ru-RU" sz="2000" dirty="0">
                <a:solidFill>
                  <a:schemeClr val="tx2"/>
                </a:solidFill>
                <a:latin typeface="Tahoma" pitchFamily="34" charset="0"/>
                <a:ea typeface="Tahoma" pitchFamily="34" charset="0"/>
                <a:cs typeface="Tahoma" pitchFamily="34" charset="0"/>
              </a:rPr>
              <a:t>должность без проведения конкурсного </a:t>
            </a:r>
            <a:r>
              <a:rPr lang="ru-RU" sz="2000" dirty="0" smtClean="0">
                <a:solidFill>
                  <a:schemeClr val="tx2"/>
                </a:solidFill>
                <a:latin typeface="Tahoma" pitchFamily="34" charset="0"/>
                <a:ea typeface="Tahoma" pitchFamily="34" charset="0"/>
                <a:cs typeface="Tahoma" pitchFamily="34" charset="0"/>
              </a:rPr>
              <a:t>отбора</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Формальное проведение </a:t>
            </a:r>
            <a:r>
              <a:rPr lang="ru-RU" sz="2000" dirty="0">
                <a:solidFill>
                  <a:schemeClr val="tx2"/>
                </a:solidFill>
                <a:latin typeface="Tahoma" pitchFamily="34" charset="0"/>
                <a:ea typeface="Tahoma" pitchFamily="34" charset="0"/>
                <a:cs typeface="Tahoma" pitchFamily="34" charset="0"/>
              </a:rPr>
              <a:t>конкурсного отбора, принятие на работу лиц, не соответствующих квалификационным </a:t>
            </a:r>
            <a:r>
              <a:rPr lang="ru-RU" sz="2000" dirty="0" smtClean="0">
                <a:solidFill>
                  <a:schemeClr val="tx2"/>
                </a:solidFill>
                <a:latin typeface="Tahoma" pitchFamily="34" charset="0"/>
                <a:ea typeface="Tahoma" pitchFamily="34" charset="0"/>
                <a:cs typeface="Tahoma" pitchFamily="34" charset="0"/>
              </a:rPr>
              <a:t>требованиям</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Не размещение</a:t>
            </a:r>
            <a:r>
              <a:rPr lang="ru-RU" sz="2000" dirty="0">
                <a:solidFill>
                  <a:schemeClr val="tx2"/>
                </a:solidFill>
                <a:latin typeface="Tahoma" pitchFamily="34" charset="0"/>
                <a:ea typeface="Tahoma" pitchFamily="34" charset="0"/>
                <a:cs typeface="Tahoma" pitchFamily="34" charset="0"/>
              </a:rPr>
              <a:t>, несвоевременное и/или неполное размещение информации о наличии вакансии, квалификационных требований, перечне необходимых документов, лицах, допущенных к различным этапам </a:t>
            </a:r>
            <a:r>
              <a:rPr lang="ru-RU" sz="2000" dirty="0" smtClean="0">
                <a:solidFill>
                  <a:schemeClr val="tx2"/>
                </a:solidFill>
                <a:latin typeface="Tahoma" pitchFamily="34" charset="0"/>
                <a:ea typeface="Tahoma" pitchFamily="34" charset="0"/>
                <a:cs typeface="Tahoma" pitchFamily="34" charset="0"/>
              </a:rPr>
              <a:t>отбора</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Отсутствие сроков </a:t>
            </a:r>
            <a:r>
              <a:rPr lang="ru-RU" sz="2000" dirty="0">
                <a:solidFill>
                  <a:schemeClr val="tx2"/>
                </a:solidFill>
                <a:latin typeface="Tahoma" pitchFamily="34" charset="0"/>
                <a:ea typeface="Tahoma" pitchFamily="34" charset="0"/>
                <a:cs typeface="Tahoma" pitchFamily="34" charset="0"/>
              </a:rPr>
              <a:t>проведения этапов отбора (размещение объявления </a:t>
            </a:r>
            <a:r>
              <a:rPr lang="ru-RU" sz="2000" dirty="0" smtClean="0">
                <a:solidFill>
                  <a:schemeClr val="tx2"/>
                </a:solidFill>
                <a:latin typeface="Tahoma" pitchFamily="34" charset="0"/>
                <a:ea typeface="Tahoma" pitchFamily="34" charset="0"/>
                <a:cs typeface="Tahoma" pitchFamily="34" charset="0"/>
              </a:rPr>
              <a:t/>
            </a:r>
            <a:br>
              <a:rPr lang="ru-RU" sz="2000" dirty="0" smtClean="0">
                <a:solidFill>
                  <a:schemeClr val="tx2"/>
                </a:solidFill>
                <a:latin typeface="Tahoma" pitchFamily="34" charset="0"/>
                <a:ea typeface="Tahoma" pitchFamily="34" charset="0"/>
                <a:cs typeface="Tahoma" pitchFamily="34" charset="0"/>
              </a:rPr>
            </a:br>
            <a:r>
              <a:rPr lang="ru-RU" sz="2000" dirty="0" smtClean="0">
                <a:solidFill>
                  <a:schemeClr val="tx2"/>
                </a:solidFill>
                <a:latin typeface="Tahoma" pitchFamily="34" charset="0"/>
                <a:ea typeface="Tahoma" pitchFamily="34" charset="0"/>
                <a:cs typeface="Tahoma" pitchFamily="34" charset="0"/>
              </a:rPr>
              <a:t>о </a:t>
            </a:r>
            <a:r>
              <a:rPr lang="ru-RU" sz="2000" dirty="0">
                <a:solidFill>
                  <a:schemeClr val="tx2"/>
                </a:solidFill>
                <a:latin typeface="Tahoma" pitchFamily="34" charset="0"/>
                <a:ea typeface="Tahoma" pitchFamily="34" charset="0"/>
                <a:cs typeface="Tahoma" pitchFamily="34" charset="0"/>
              </a:rPr>
              <a:t>вакансии, прием документов, собеседования, тестирования и </a:t>
            </a:r>
            <a:r>
              <a:rPr lang="ru-RU" sz="2000" dirty="0" err="1">
                <a:solidFill>
                  <a:schemeClr val="tx2"/>
                </a:solidFill>
                <a:latin typeface="Tahoma" pitchFamily="34" charset="0"/>
                <a:ea typeface="Tahoma" pitchFamily="34" charset="0"/>
                <a:cs typeface="Tahoma" pitchFamily="34" charset="0"/>
              </a:rPr>
              <a:t>тд</a:t>
            </a:r>
            <a:r>
              <a:rPr lang="ru-RU" sz="2000" dirty="0" smtClean="0">
                <a:solidFill>
                  <a:schemeClr val="tx2"/>
                </a:solidFill>
                <a:latin typeface="Tahoma" pitchFamily="34" charset="0"/>
                <a:ea typeface="Tahoma" pitchFamily="34" charset="0"/>
                <a:cs typeface="Tahoma" pitchFamily="34" charset="0"/>
              </a:rPr>
              <a:t>)</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Отсутствие механизма </a:t>
            </a:r>
            <a:r>
              <a:rPr lang="ru-RU" sz="2000" dirty="0">
                <a:solidFill>
                  <a:schemeClr val="tx2"/>
                </a:solidFill>
                <a:latin typeface="Tahoma" pitchFamily="34" charset="0"/>
                <a:ea typeface="Tahoma" pitchFamily="34" charset="0"/>
                <a:cs typeface="Tahoma" pitchFamily="34" charset="0"/>
              </a:rPr>
              <a:t>формирования и защиты вопросов для проведения собеседования и </a:t>
            </a:r>
            <a:r>
              <a:rPr lang="ru-RU" sz="2000" dirty="0" smtClean="0">
                <a:solidFill>
                  <a:schemeClr val="tx2"/>
                </a:solidFill>
                <a:latin typeface="Tahoma" pitchFamily="34" charset="0"/>
                <a:ea typeface="Tahoma" pitchFamily="34" charset="0"/>
                <a:cs typeface="Tahoma" pitchFamily="34" charset="0"/>
              </a:rPr>
              <a:t>тестирования</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Создание неравных </a:t>
            </a:r>
            <a:r>
              <a:rPr lang="ru-RU" sz="2000" dirty="0">
                <a:solidFill>
                  <a:schemeClr val="tx2"/>
                </a:solidFill>
                <a:latin typeface="Tahoma" pitchFamily="34" charset="0"/>
                <a:ea typeface="Tahoma" pitchFamily="34" charset="0"/>
                <a:cs typeface="Tahoma" pitchFamily="34" charset="0"/>
              </a:rPr>
              <a:t>условий для </a:t>
            </a:r>
            <a:r>
              <a:rPr lang="ru-RU" sz="2000" dirty="0" smtClean="0">
                <a:solidFill>
                  <a:schemeClr val="tx2"/>
                </a:solidFill>
                <a:latin typeface="Tahoma" pitchFamily="34" charset="0"/>
                <a:ea typeface="Tahoma" pitchFamily="34" charset="0"/>
                <a:cs typeface="Tahoma" pitchFamily="34" charset="0"/>
              </a:rPr>
              <a:t>кандидатов</a:t>
            </a:r>
            <a:endParaRPr lang="ru-RU" sz="200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82522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0"/>
            <a:ext cx="1943100" cy="6858000"/>
          </a:xfrm>
          <a:prstGeom prst="rect">
            <a:avLst/>
          </a:prstGeom>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215899" y="2273298"/>
            <a:ext cx="2286000" cy="19558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15900" y="2897255"/>
            <a:ext cx="2286000" cy="707886"/>
          </a:xfrm>
          <a:prstGeom prst="rect">
            <a:avLst/>
          </a:prstGeom>
          <a:noFill/>
        </p:spPr>
        <p:txBody>
          <a:bodyPr wrap="square" rtlCol="0">
            <a:spAutoFit/>
          </a:bodyPr>
          <a:lstStyle/>
          <a:p>
            <a:pPr algn="ctr"/>
            <a:r>
              <a:rPr lang="ru-RU" sz="2000" b="1" dirty="0" smtClean="0">
                <a:solidFill>
                  <a:schemeClr val="tx2"/>
                </a:solidFill>
                <a:latin typeface="Tahoma" pitchFamily="34" charset="0"/>
                <a:ea typeface="Tahoma" pitchFamily="34" charset="0"/>
                <a:cs typeface="Tahoma" pitchFamily="34" charset="0"/>
              </a:rPr>
              <a:t>УПРАВЛЕНИЕ ПЕРСОНАЛОМ</a:t>
            </a:r>
            <a:endParaRPr lang="ru-RU" sz="2800" b="1" dirty="0">
              <a:solidFill>
                <a:schemeClr val="tx2"/>
              </a:solidFill>
              <a:latin typeface="Tahoma" pitchFamily="34" charset="0"/>
              <a:ea typeface="Tahoma" pitchFamily="34" charset="0"/>
              <a:cs typeface="Tahoma" pitchFamily="34" charset="0"/>
            </a:endParaRPr>
          </a:p>
        </p:txBody>
      </p:sp>
      <p:sp>
        <p:nvSpPr>
          <p:cNvPr id="6" name="Прямоугольник 5"/>
          <p:cNvSpPr/>
          <p:nvPr/>
        </p:nvSpPr>
        <p:spPr>
          <a:xfrm>
            <a:off x="2597150" y="349145"/>
            <a:ext cx="9594850" cy="6017032"/>
          </a:xfrm>
          <a:prstGeom prst="rect">
            <a:avLst/>
          </a:prstGeom>
        </p:spPr>
        <p:txBody>
          <a:bodyPr wrap="square">
            <a:spAutoFit/>
          </a:bodyPr>
          <a:lstStyle/>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Не обеспечение </a:t>
            </a:r>
            <a:r>
              <a:rPr lang="ru-RU" sz="2000" dirty="0">
                <a:solidFill>
                  <a:schemeClr val="tx2"/>
                </a:solidFill>
                <a:latin typeface="Tahoma" pitchFamily="34" charset="0"/>
                <a:ea typeface="Tahoma" pitchFamily="34" charset="0"/>
                <a:cs typeface="Tahoma" pitchFamily="34" charset="0"/>
              </a:rPr>
              <a:t>мер по урегулированию конфликта интересов у лиц, принимающих решение о приеме кандидатов на </a:t>
            </a:r>
            <a:r>
              <a:rPr lang="ru-RU" sz="2000" dirty="0" smtClean="0">
                <a:solidFill>
                  <a:schemeClr val="tx2"/>
                </a:solidFill>
                <a:latin typeface="Tahoma" pitchFamily="34" charset="0"/>
                <a:ea typeface="Tahoma" pitchFamily="34" charset="0"/>
                <a:cs typeface="Tahoma" pitchFamily="34" charset="0"/>
              </a:rPr>
              <a:t>работу</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Повышение работников </a:t>
            </a:r>
            <a:r>
              <a:rPr lang="ru-RU" sz="2000" dirty="0">
                <a:solidFill>
                  <a:schemeClr val="tx2"/>
                </a:solidFill>
                <a:latin typeface="Tahoma" pitchFamily="34" charset="0"/>
                <a:ea typeface="Tahoma" pitchFamily="34" charset="0"/>
                <a:cs typeface="Tahoma" pitchFamily="34" charset="0"/>
              </a:rPr>
              <a:t>в должности, перевод на иные должности без проведения конкурсного </a:t>
            </a:r>
            <a:r>
              <a:rPr lang="ru-RU" sz="2000" dirty="0" smtClean="0">
                <a:solidFill>
                  <a:schemeClr val="tx2"/>
                </a:solidFill>
                <a:latin typeface="Tahoma" pitchFamily="34" charset="0"/>
                <a:ea typeface="Tahoma" pitchFamily="34" charset="0"/>
                <a:cs typeface="Tahoma" pitchFamily="34" charset="0"/>
              </a:rPr>
              <a:t>отбора</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Закрытость информации </a:t>
            </a:r>
            <a:r>
              <a:rPr lang="ru-RU" sz="2000" dirty="0">
                <a:solidFill>
                  <a:schemeClr val="tx2"/>
                </a:solidFill>
                <a:latin typeface="Tahoma" pitchFamily="34" charset="0"/>
                <a:ea typeface="Tahoma" pitchFamily="34" charset="0"/>
                <a:cs typeface="Tahoma" pitchFamily="34" charset="0"/>
              </a:rPr>
              <a:t>о заработных платах, поощрениях работников объекта </a:t>
            </a:r>
            <a:r>
              <a:rPr lang="ru-RU" sz="2000" dirty="0" smtClean="0">
                <a:solidFill>
                  <a:schemeClr val="tx2"/>
                </a:solidFill>
                <a:latin typeface="Tahoma" pitchFamily="34" charset="0"/>
                <a:ea typeface="Tahoma" pitchFamily="34" charset="0"/>
                <a:cs typeface="Tahoma" pitchFamily="34" charset="0"/>
              </a:rPr>
              <a:t>анализа</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Поощрение работников </a:t>
            </a:r>
            <a:r>
              <a:rPr lang="ru-RU" sz="2000" dirty="0">
                <a:solidFill>
                  <a:schemeClr val="tx2"/>
                </a:solidFill>
                <a:latin typeface="Tahoma" pitchFamily="34" charset="0"/>
                <a:ea typeface="Tahoma" pitchFamily="34" charset="0"/>
                <a:cs typeface="Tahoma" pitchFamily="34" charset="0"/>
              </a:rPr>
              <a:t>при наличии не снятых дисциплинарных </a:t>
            </a:r>
            <a:r>
              <a:rPr lang="ru-RU" sz="2000" dirty="0" smtClean="0">
                <a:solidFill>
                  <a:schemeClr val="tx2"/>
                </a:solidFill>
                <a:latin typeface="Tahoma" pitchFamily="34" charset="0"/>
                <a:ea typeface="Tahoma" pitchFamily="34" charset="0"/>
                <a:cs typeface="Tahoma" pitchFamily="34" charset="0"/>
              </a:rPr>
              <a:t>взысканий</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Большой удельный </a:t>
            </a:r>
            <a:r>
              <a:rPr lang="ru-RU" sz="2000" dirty="0">
                <a:solidFill>
                  <a:schemeClr val="tx2"/>
                </a:solidFill>
                <a:latin typeface="Tahoma" pitchFamily="34" charset="0"/>
                <a:ea typeface="Tahoma" pitchFamily="34" charset="0"/>
                <a:cs typeface="Tahoma" pitchFamily="34" charset="0"/>
              </a:rPr>
              <a:t>вес досрочно снятых дисциплинарных </a:t>
            </a:r>
            <a:r>
              <a:rPr lang="ru-RU" sz="2000" dirty="0" smtClean="0">
                <a:solidFill>
                  <a:schemeClr val="tx2"/>
                </a:solidFill>
                <a:latin typeface="Tahoma" pitchFamily="34" charset="0"/>
                <a:ea typeface="Tahoma" pitchFamily="34" charset="0"/>
                <a:cs typeface="Tahoma" pitchFamily="34" charset="0"/>
              </a:rPr>
              <a:t>взысканий</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Поощрение работников </a:t>
            </a:r>
            <a:r>
              <a:rPr lang="ru-RU" sz="2000" dirty="0">
                <a:solidFill>
                  <a:schemeClr val="tx2"/>
                </a:solidFill>
                <a:latin typeface="Tahoma" pitchFamily="34" charset="0"/>
                <a:ea typeface="Tahoma" pitchFamily="34" charset="0"/>
                <a:cs typeface="Tahoma" pitchFamily="34" charset="0"/>
              </a:rPr>
              <a:t>на усмотрение должностных лиц объекта анализа вне зависимости от результатов </a:t>
            </a:r>
            <a:r>
              <a:rPr lang="ru-RU" sz="2000" dirty="0" smtClean="0">
                <a:solidFill>
                  <a:schemeClr val="tx2"/>
                </a:solidFill>
                <a:latin typeface="Tahoma" pitchFamily="34" charset="0"/>
                <a:ea typeface="Tahoma" pitchFamily="34" charset="0"/>
                <a:cs typeface="Tahoma" pitchFamily="34" charset="0"/>
              </a:rPr>
              <a:t>работы</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Снятие дисциплинарных </a:t>
            </a:r>
            <a:r>
              <a:rPr lang="ru-RU" sz="2000" dirty="0">
                <a:solidFill>
                  <a:schemeClr val="tx2"/>
                </a:solidFill>
                <a:latin typeface="Tahoma" pitchFamily="34" charset="0"/>
                <a:ea typeface="Tahoma" pitchFamily="34" charset="0"/>
                <a:cs typeface="Tahoma" pitchFamily="34" charset="0"/>
              </a:rPr>
              <a:t>взысканий в чрезмерно короткие </a:t>
            </a:r>
            <a:r>
              <a:rPr lang="ru-RU" sz="2000" dirty="0" smtClean="0">
                <a:solidFill>
                  <a:schemeClr val="tx2"/>
                </a:solidFill>
                <a:latin typeface="Tahoma" pitchFamily="34" charset="0"/>
                <a:ea typeface="Tahoma" pitchFamily="34" charset="0"/>
                <a:cs typeface="Tahoma" pitchFamily="34" charset="0"/>
              </a:rPr>
              <a:t>сроки</a:t>
            </a:r>
            <a:endParaRPr lang="ru-RU" sz="2000"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sz="2000" dirty="0" smtClean="0">
                <a:solidFill>
                  <a:schemeClr val="tx2"/>
                </a:solidFill>
                <a:latin typeface="Tahoma" pitchFamily="34" charset="0"/>
                <a:ea typeface="Tahoma" pitchFamily="34" charset="0"/>
                <a:cs typeface="Tahoma" pitchFamily="34" charset="0"/>
              </a:rPr>
              <a:t>Не применение </a:t>
            </a:r>
            <a:r>
              <a:rPr lang="ru-RU" sz="2000" dirty="0">
                <a:solidFill>
                  <a:schemeClr val="tx2"/>
                </a:solidFill>
                <a:latin typeface="Tahoma" pitchFamily="34" charset="0"/>
                <a:ea typeface="Tahoma" pitchFamily="34" charset="0"/>
                <a:cs typeface="Tahoma" pitchFamily="34" charset="0"/>
              </a:rPr>
              <a:t>мер дисциплинарного характера к лицам, совершившим или допустившим нарушения законодательства, нарушения или ограничения прав физических или юридических лиц и </a:t>
            </a:r>
            <a:r>
              <a:rPr lang="ru-RU" sz="2000" dirty="0" smtClean="0">
                <a:solidFill>
                  <a:schemeClr val="tx2"/>
                </a:solidFill>
                <a:latin typeface="Tahoma" pitchFamily="34" charset="0"/>
                <a:ea typeface="Tahoma" pitchFamily="34" charset="0"/>
                <a:cs typeface="Tahoma" pitchFamily="34" charset="0"/>
              </a:rPr>
              <a:t>др.</a:t>
            </a:r>
            <a:endParaRPr lang="ru-RU" sz="200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18745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6199" y="0"/>
            <a:ext cx="3762375" cy="6858000"/>
          </a:xfrm>
          <a:prstGeom prst="rect">
            <a:avLst/>
          </a:prstGeom>
          <a:solidFill>
            <a:srgbClr val="44546A"/>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9" name="Прямоугольник 8"/>
          <p:cNvSpPr/>
          <p:nvPr/>
        </p:nvSpPr>
        <p:spPr>
          <a:xfrm>
            <a:off x="4280093" y="311773"/>
            <a:ext cx="7096251" cy="5035225"/>
          </a:xfrm>
          <a:prstGeom prst="rect">
            <a:avLst/>
          </a:prstGeom>
        </p:spPr>
        <p:txBody>
          <a:bodyPr wrap="square">
            <a:spAutoFit/>
          </a:bodyPr>
          <a:lstStyle/>
          <a:p>
            <a:pPr indent="450215" algn="just">
              <a:lnSpc>
                <a:spcPct val="110000"/>
              </a:lnSpc>
              <a:spcAft>
                <a:spcPts val="0"/>
              </a:spcAft>
            </a:pPr>
            <a:r>
              <a:rPr lang="ru-RU" sz="24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АО «ФСМС»</a:t>
            </a:r>
          </a:p>
          <a:p>
            <a:pPr indent="450215" algn="just">
              <a:lnSpc>
                <a:spcPct val="110000"/>
              </a:lnSpc>
              <a:spcAft>
                <a:spcPts val="0"/>
              </a:spcAft>
            </a:pP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Перевод на вышестоящую должность без </a:t>
            </a:r>
            <a:r>
              <a:rPr lang="ru-RU" sz="2400"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конкурса108 </a:t>
            </a: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работников.</a:t>
            </a:r>
          </a:p>
          <a:p>
            <a:pPr indent="450215" algn="just">
              <a:lnSpc>
                <a:spcPct val="110000"/>
              </a:lnSpc>
              <a:spcAft>
                <a:spcPts val="0"/>
              </a:spcAft>
            </a:pPr>
            <a:r>
              <a:rPr lang="ru-RU" sz="2400"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Закрытие информации о заработных платах</a:t>
            </a:r>
          </a:p>
          <a:p>
            <a:pPr lvl="0" indent="450215" algn="just">
              <a:lnSpc>
                <a:spcPct val="110000"/>
              </a:lnSpc>
            </a:pPr>
            <a:endParaRPr lang="ru-RU" sz="28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endParaRPr>
          </a:p>
          <a:p>
            <a:pPr lvl="0" indent="450215" algn="just">
              <a:lnSpc>
                <a:spcPct val="110000"/>
              </a:lnSpc>
            </a:pPr>
            <a:r>
              <a:rPr lang="kk-KZ" sz="2400" b="1"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АО </a:t>
            </a:r>
            <a:r>
              <a:rPr lang="ru-RU" sz="24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«НК «</a:t>
            </a:r>
            <a:r>
              <a:rPr lang="ru-RU" sz="2400" b="1" dirty="0" err="1"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КазАвтоЖол</a:t>
            </a:r>
            <a:r>
              <a:rPr lang="ru-RU" sz="2400" b="1"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endParaRPr lang="ru-RU" sz="24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endParaRPr>
          </a:p>
          <a:p>
            <a:pPr lvl="0" indent="450215" algn="just">
              <a:lnSpc>
                <a:spcPct val="110000"/>
              </a:lnSpc>
            </a:pPr>
            <a:r>
              <a:rPr lang="ru-RU" sz="2400" b="1"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РГП </a:t>
            </a:r>
            <a:r>
              <a:rPr lang="ru-RU" sz="24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на ПХВ «</a:t>
            </a:r>
            <a:r>
              <a:rPr lang="ru-RU" sz="2400" b="1"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Казводхоз</a:t>
            </a:r>
            <a:r>
              <a:rPr lang="ru-RU" sz="2400"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p>
          <a:p>
            <a:pPr lvl="0" indent="450215" algn="just">
              <a:lnSpc>
                <a:spcPct val="110000"/>
              </a:lnSpc>
            </a:pPr>
            <a:r>
              <a:rPr lang="ru-RU" sz="2400"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Назначение на </a:t>
            </a: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должности, связанные с исполнением управленческих функций </a:t>
            </a:r>
            <a:r>
              <a:rPr lang="ru-RU" sz="2400"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лиц, осужденных </a:t>
            </a: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за коррупционное преступление </a:t>
            </a:r>
          </a:p>
          <a:p>
            <a:pPr lvl="0" indent="450215" algn="just">
              <a:lnSpc>
                <a:spcPct val="110000"/>
              </a:lnSpc>
            </a:pP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Нарушение </a:t>
            </a:r>
            <a:r>
              <a:rPr lang="ru-RU" sz="2400"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пп</a:t>
            </a: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2, п. 2 </a:t>
            </a:r>
            <a:r>
              <a:rPr lang="ru-RU" sz="2400"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ст</a:t>
            </a:r>
            <a:r>
              <a:rPr lang="ru-RU" sz="24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26 Трудового кодекса (ред. до 30.12.20</a:t>
            </a:r>
            <a:r>
              <a:rPr lang="ru-RU" sz="2400" dirty="0" smtClean="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endParaRPr lang="ru-RU" sz="2800" b="1" dirty="0">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996948" y="2256279"/>
            <a:ext cx="3111501" cy="19558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168592" y="2541682"/>
            <a:ext cx="3391236" cy="1384995"/>
          </a:xfrm>
          <a:prstGeom prst="rect">
            <a:avLst/>
          </a:prstGeom>
          <a:noFill/>
        </p:spPr>
        <p:txBody>
          <a:bodyPr wrap="square" rtlCol="0">
            <a:spAutoFit/>
          </a:bodyPr>
          <a:lstStyle/>
          <a:p>
            <a:r>
              <a:rPr lang="ru-RU" sz="2800" b="1" dirty="0">
                <a:solidFill>
                  <a:schemeClr val="tx2">
                    <a:lumMod val="75000"/>
                  </a:schemeClr>
                </a:solidFill>
                <a:latin typeface="Tahoma" pitchFamily="34" charset="0"/>
                <a:ea typeface="Tahoma" pitchFamily="34" charset="0"/>
                <a:cs typeface="Tahoma" pitchFamily="34" charset="0"/>
              </a:rPr>
              <a:t>КЕЙСЫ ПО УПРАВЛЕНИЮ ПЕРСОНАЛОМ</a:t>
            </a:r>
          </a:p>
        </p:txBody>
      </p:sp>
    </p:spTree>
    <p:extLst>
      <p:ext uri="{BB962C8B-B14F-4D97-AF65-F5344CB8AC3E}">
        <p14:creationId xmlns:p14="http://schemas.microsoft.com/office/powerpoint/2010/main" xmlns="" val="315647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35</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5422104" y="-9528"/>
            <a:ext cx="1190625" cy="6867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968475" y="146468"/>
            <a:ext cx="2060975" cy="106140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884536" y="261669"/>
            <a:ext cx="2228851" cy="830997"/>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УРЕГУЛИРОВАНИЕ КОНФЛИКТА ИНТЕРЕСОВ</a:t>
            </a:r>
            <a:endParaRPr lang="ru-RU" sz="1600" b="1" dirty="0">
              <a:solidFill>
                <a:srgbClr val="44546A"/>
              </a:solidFill>
              <a:latin typeface="Tahoma" pitchFamily="34" charset="0"/>
              <a:ea typeface="Tahoma" pitchFamily="34" charset="0"/>
              <a:cs typeface="Tahoma" pitchFamily="34" charset="0"/>
            </a:endParaRPr>
          </a:p>
        </p:txBody>
      </p:sp>
      <p:sp>
        <p:nvSpPr>
          <p:cNvPr id="10" name="Прямоугольник 9"/>
          <p:cNvSpPr/>
          <p:nvPr/>
        </p:nvSpPr>
        <p:spPr>
          <a:xfrm>
            <a:off x="0" y="738749"/>
            <a:ext cx="5219699" cy="5447645"/>
          </a:xfrm>
          <a:prstGeom prst="rect">
            <a:avLst/>
          </a:prstGeom>
        </p:spPr>
        <p:txBody>
          <a:bodyPr wrap="square">
            <a:spAutoFit/>
          </a:bodyPr>
          <a:lstStyle/>
          <a:p>
            <a:pPr indent="450215" algn="just">
              <a:spcBef>
                <a:spcPts val="1200"/>
              </a:spcBef>
              <a:spcAft>
                <a:spcPts val="0"/>
              </a:spcAft>
            </a:pPr>
            <a:r>
              <a:rPr lang="ru-RU" sz="1600" b="1" dirty="0" smtClean="0">
                <a:solidFill>
                  <a:schemeClr val="tx2"/>
                </a:solidFill>
                <a:latin typeface="Arial" panose="020B0604020202020204" pitchFamily="34" charset="0"/>
                <a:ea typeface="Calibri" panose="020F0502020204030204" pitchFamily="34" charset="0"/>
                <a:cs typeface="Arial" panose="020B0604020202020204" pitchFamily="34" charset="0"/>
              </a:rPr>
              <a:t>ПРИМЕРЫ</a:t>
            </a:r>
          </a:p>
          <a:p>
            <a:pPr marL="285750" indent="-285750" algn="just">
              <a:spcBef>
                <a:spcPts val="1200"/>
              </a:spcBef>
              <a:spcAft>
                <a:spcPts val="0"/>
              </a:spcAft>
              <a:buFont typeface="Wingdings" pitchFamily="2" charset="2"/>
              <a:buChar char="§"/>
            </a:pP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Отсутствие </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документа (политики), регулирующего процедуры по урегулированию конфликта интересов;</a:t>
            </a:r>
          </a:p>
          <a:p>
            <a:pPr marL="285750" indent="-285750" algn="just">
              <a:spcBef>
                <a:spcPts val="1200"/>
              </a:spcBef>
              <a:spcAft>
                <a:spcPts val="0"/>
              </a:spcAft>
              <a:buFont typeface="Wingdings" pitchFamily="2" charset="2"/>
              <a:buChar char="§"/>
            </a:pP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Отсутствие лица, на которое возложены функции по мониторингу и регулированию конфликта </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интересов</a:t>
            </a:r>
            <a:endParaRPr lang="ru-RU"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Bef>
                <a:spcPts val="1200"/>
              </a:spcBef>
              <a:spcAft>
                <a:spcPts val="0"/>
              </a:spcAft>
              <a:buFont typeface="Wingdings" pitchFamily="2" charset="2"/>
              <a:buChar char="§"/>
            </a:pP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Непринятие мер по мониторингу конфликта интересов и его урегулированию; </a:t>
            </a:r>
          </a:p>
          <a:p>
            <a:pPr marL="285750" indent="-285750" algn="just">
              <a:spcBef>
                <a:spcPts val="1200"/>
              </a:spcBef>
              <a:spcAft>
                <a:spcPts val="0"/>
              </a:spcAft>
              <a:buFont typeface="Wingdings" pitchFamily="2" charset="2"/>
              <a:buChar char="§"/>
            </a:pP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Совмещение </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реализационных </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и </a:t>
            </a:r>
            <a:r>
              <a:rPr lang="ru-RU" sz="1600" dirty="0" smtClean="0">
                <a:solidFill>
                  <a:schemeClr val="tx2"/>
                </a:solidFill>
                <a:latin typeface="Arial" panose="020B0604020202020204" pitchFamily="34" charset="0"/>
                <a:ea typeface="Calibri" panose="020F0502020204030204" pitchFamily="34" charset="0"/>
                <a:cs typeface="Arial" panose="020B0604020202020204" pitchFamily="34" charset="0"/>
              </a:rPr>
              <a:t>контрольных функций </a:t>
            </a: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в одной сфере;</a:t>
            </a:r>
          </a:p>
          <a:p>
            <a:pPr marL="285750" indent="-285750" algn="just">
              <a:spcBef>
                <a:spcPts val="1200"/>
              </a:spcBef>
              <a:spcAft>
                <a:spcPts val="0"/>
              </a:spcAft>
              <a:buFont typeface="Wingdings" pitchFamily="2" charset="2"/>
              <a:buChar char="§"/>
            </a:pP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Факты конфликта интересов у работников объекта анализа при выполнении ими должностных функций;</a:t>
            </a:r>
          </a:p>
          <a:p>
            <a:pPr marL="285750" indent="-285750" algn="just">
              <a:spcBef>
                <a:spcPts val="1200"/>
              </a:spcBef>
              <a:spcAft>
                <a:spcPts val="0"/>
              </a:spcAft>
              <a:buFont typeface="Wingdings" pitchFamily="2" charset="2"/>
              <a:buChar char="§"/>
            </a:pPr>
            <a:r>
              <a:rPr lang="ru-RU" sz="1600" dirty="0">
                <a:solidFill>
                  <a:schemeClr val="tx2"/>
                </a:solidFill>
                <a:latin typeface="Arial" panose="020B0604020202020204" pitchFamily="34" charset="0"/>
                <a:ea typeface="Calibri" panose="020F0502020204030204" pitchFamily="34" charset="0"/>
                <a:cs typeface="Arial" panose="020B0604020202020204" pitchFamily="34" charset="0"/>
              </a:rPr>
              <a:t>Отсутствие требований по урегулированию конфликта интересов в документах, регулирующих деятельность коллегиальных органов.</a:t>
            </a:r>
          </a:p>
        </p:txBody>
      </p:sp>
      <p:sp>
        <p:nvSpPr>
          <p:cNvPr id="11" name="Прямоугольник 10"/>
          <p:cNvSpPr/>
          <p:nvPr/>
        </p:nvSpPr>
        <p:spPr>
          <a:xfrm>
            <a:off x="6800849" y="722246"/>
            <a:ext cx="5219699" cy="5946243"/>
          </a:xfrm>
          <a:prstGeom prst="rect">
            <a:avLst/>
          </a:prstGeom>
        </p:spPr>
        <p:txBody>
          <a:bodyPr wrap="square">
            <a:spAutoFit/>
          </a:bodyPr>
          <a:lstStyle/>
          <a:p>
            <a:pPr indent="180975" algn="just"/>
            <a:r>
              <a:rPr lang="ru-RU" sz="1600" b="1"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КГИ </a:t>
            </a:r>
            <a:r>
              <a:rPr lang="ru-RU" sz="16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в АПК</a:t>
            </a: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Совмещение функций по:</a:t>
            </a: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организации и проведению закупок пестицидов (ядохимикатов), работ и услуг по их хранению </a:t>
            </a:r>
            <a:r>
              <a:rPr lang="ru-RU" sz="1400" i="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(реализационная функция).</a:t>
            </a:r>
            <a:endPar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проведению проверочных мероприятий в сферах применения и хранения пестицидов.</a:t>
            </a:r>
          </a:p>
          <a:p>
            <a:pPr indent="180975" algn="just"/>
            <a:endParaRPr lang="ru-RU" sz="1600" b="1"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975" algn="just"/>
            <a:r>
              <a:rPr lang="ru-RU" sz="1600" b="1"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КВР</a:t>
            </a:r>
            <a:endParaRPr lang="ru-RU" sz="16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Риск необъективности контрольных мероприятий</a:t>
            </a:r>
            <a:endParaRPr lang="ru-RU" sz="16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РГП на ПХВ «</a:t>
            </a:r>
            <a:r>
              <a:rPr lang="ru-RU" sz="16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Казводхоз</a:t>
            </a: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управляет водохозяйственных сооружений республиканской собственности. </a:t>
            </a:r>
          </a:p>
          <a:p>
            <a:pPr indent="180975" algn="just"/>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Бассейновые инспекции КВР осуществляют контроль в области безопасности гидротехнических сооружений.</a:t>
            </a:r>
          </a:p>
          <a:p>
            <a:pPr indent="180975" algn="just"/>
            <a:endPar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975" algn="just">
              <a:lnSpc>
                <a:spcPct val="115000"/>
              </a:lnSpc>
            </a:pPr>
            <a:r>
              <a:rPr lang="kk-KZ" sz="16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НАО «ФСМС»</a:t>
            </a:r>
          </a:p>
          <a:p>
            <a:pPr indent="180975" algn="just">
              <a:lnSpc>
                <a:spcPct val="115000"/>
              </a:lnSpc>
            </a:pP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Перечисление руководителем филиала, являющимся по должности председателем региональной комиссии необоснованных авансовых платежей </a:t>
            </a:r>
            <a:r>
              <a:rPr lang="ru-RU" sz="16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медорганизации</a:t>
            </a: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учредителем </a:t>
            </a:r>
            <a:r>
              <a:rPr lang="ru-RU" sz="1600"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которой </a:t>
            </a: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является его супруга.</a:t>
            </a:r>
          </a:p>
        </p:txBody>
      </p:sp>
    </p:spTree>
    <p:extLst>
      <p:ext uri="{BB962C8B-B14F-4D97-AF65-F5344CB8AC3E}">
        <p14:creationId xmlns:p14="http://schemas.microsoft.com/office/powerpoint/2010/main" xmlns="" val="3071013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36</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5422104" y="-9528"/>
            <a:ext cx="1190625" cy="6867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210175" y="146469"/>
            <a:ext cx="1857375" cy="84413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257799" y="276147"/>
            <a:ext cx="1762125" cy="584775"/>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ОКАЗАНИЕ </a:t>
            </a:r>
            <a:r>
              <a:rPr lang="ru-RU" sz="1600" b="1" dirty="0" smtClean="0">
                <a:solidFill>
                  <a:srgbClr val="44546A"/>
                </a:solidFill>
                <a:latin typeface="Tahoma" pitchFamily="34" charset="0"/>
                <a:ea typeface="Tahoma" pitchFamily="34" charset="0"/>
                <a:cs typeface="Tahoma" pitchFamily="34" charset="0"/>
              </a:rPr>
              <a:t>УСЛУГ</a:t>
            </a:r>
            <a:endParaRPr lang="ru-RU" sz="1600" b="1" dirty="0">
              <a:solidFill>
                <a:srgbClr val="44546A"/>
              </a:solidFill>
              <a:latin typeface="Tahoma" pitchFamily="34" charset="0"/>
              <a:ea typeface="Tahoma" pitchFamily="34" charset="0"/>
              <a:cs typeface="Tahoma" pitchFamily="34" charset="0"/>
            </a:endParaRPr>
          </a:p>
        </p:txBody>
      </p:sp>
      <p:sp>
        <p:nvSpPr>
          <p:cNvPr id="10" name="Прямоугольник 9"/>
          <p:cNvSpPr/>
          <p:nvPr/>
        </p:nvSpPr>
        <p:spPr>
          <a:xfrm>
            <a:off x="114300" y="990600"/>
            <a:ext cx="5307804" cy="4909036"/>
          </a:xfrm>
          <a:prstGeom prst="rect">
            <a:avLst/>
          </a:prstGeom>
        </p:spPr>
        <p:txBody>
          <a:bodyPr wrap="square">
            <a:spAutoFit/>
          </a:bodyPr>
          <a:lstStyle/>
          <a:p>
            <a:pPr>
              <a:spcBef>
                <a:spcPts val="1800"/>
              </a:spcBef>
            </a:pPr>
            <a:r>
              <a:rPr lang="ru-RU" sz="1700" dirty="0">
                <a:solidFill>
                  <a:schemeClr val="tx2">
                    <a:lumMod val="75000"/>
                  </a:schemeClr>
                </a:solidFill>
                <a:latin typeface="Arial" pitchFamily="34" charset="0"/>
                <a:cs typeface="Arial" pitchFamily="34" charset="0"/>
              </a:rPr>
              <a:t>Несоответствие фактических процессов оказания </a:t>
            </a:r>
            <a:r>
              <a:rPr lang="ru-RU" sz="1700" dirty="0" smtClean="0">
                <a:solidFill>
                  <a:schemeClr val="tx2">
                    <a:lumMod val="75000"/>
                  </a:schemeClr>
                </a:solidFill>
                <a:latin typeface="Arial" pitchFamily="34" charset="0"/>
                <a:cs typeface="Arial" pitchFamily="34" charset="0"/>
              </a:rPr>
              <a:t>услуг </a:t>
            </a:r>
            <a:r>
              <a:rPr lang="ru-RU" sz="1700" dirty="0">
                <a:solidFill>
                  <a:schemeClr val="tx2">
                    <a:lumMod val="75000"/>
                  </a:schemeClr>
                </a:solidFill>
                <a:latin typeface="Arial" pitchFamily="34" charset="0"/>
                <a:cs typeface="Arial" pitchFamily="34" charset="0"/>
              </a:rPr>
              <a:t>установленным требованиям</a:t>
            </a:r>
          </a:p>
          <a:p>
            <a:pPr>
              <a:spcBef>
                <a:spcPts val="1800"/>
              </a:spcBef>
            </a:pPr>
            <a:r>
              <a:rPr lang="ru-RU" sz="1700" dirty="0" smtClean="0">
                <a:solidFill>
                  <a:schemeClr val="tx2">
                    <a:lumMod val="75000"/>
                  </a:schemeClr>
                </a:solidFill>
                <a:latin typeface="Arial" pitchFamily="34" charset="0"/>
                <a:cs typeface="Arial" pitchFamily="34" charset="0"/>
              </a:rPr>
              <a:t>Ненадлежащая </a:t>
            </a:r>
            <a:r>
              <a:rPr lang="ru-RU" sz="1700" dirty="0">
                <a:solidFill>
                  <a:schemeClr val="tx2">
                    <a:lumMod val="75000"/>
                  </a:schemeClr>
                </a:solidFill>
                <a:latin typeface="Arial" pitchFamily="34" charset="0"/>
                <a:cs typeface="Arial" pitchFamily="34" charset="0"/>
              </a:rPr>
              <a:t>работа информационных систем, используемых при оказании </a:t>
            </a:r>
            <a:r>
              <a:rPr lang="ru-RU" sz="1700" dirty="0" smtClean="0">
                <a:solidFill>
                  <a:schemeClr val="tx2">
                    <a:lumMod val="75000"/>
                  </a:schemeClr>
                </a:solidFill>
                <a:latin typeface="Arial" pitchFamily="34" charset="0"/>
                <a:cs typeface="Arial" pitchFamily="34" charset="0"/>
              </a:rPr>
              <a:t>услуг</a:t>
            </a:r>
            <a:r>
              <a:rPr lang="ru-RU" sz="1700" dirty="0">
                <a:solidFill>
                  <a:schemeClr val="tx2">
                    <a:lumMod val="75000"/>
                  </a:schemeClr>
                </a:solidFill>
                <a:latin typeface="Arial" pitchFamily="34" charset="0"/>
                <a:cs typeface="Arial" pitchFamily="34" charset="0"/>
              </a:rPr>
              <a:t>, приводящая к нарушению установленного </a:t>
            </a:r>
            <a:r>
              <a:rPr lang="ru-RU" sz="1700" dirty="0" smtClean="0">
                <a:solidFill>
                  <a:schemeClr val="tx2">
                    <a:lumMod val="75000"/>
                  </a:schemeClr>
                </a:solidFill>
                <a:latin typeface="Arial" pitchFamily="34" charset="0"/>
                <a:cs typeface="Arial" pitchFamily="34" charset="0"/>
              </a:rPr>
              <a:t>порядка</a:t>
            </a:r>
            <a:endParaRPr lang="ru-RU" sz="1700" dirty="0">
              <a:solidFill>
                <a:schemeClr val="tx2">
                  <a:lumMod val="75000"/>
                </a:schemeClr>
              </a:solidFill>
              <a:latin typeface="Arial" pitchFamily="34" charset="0"/>
              <a:cs typeface="Arial" pitchFamily="34" charset="0"/>
            </a:endParaRPr>
          </a:p>
          <a:p>
            <a:pPr>
              <a:spcBef>
                <a:spcPts val="1800"/>
              </a:spcBef>
            </a:pPr>
            <a:r>
              <a:rPr lang="ru-RU" sz="1700" dirty="0">
                <a:solidFill>
                  <a:schemeClr val="tx2">
                    <a:lumMod val="75000"/>
                  </a:schemeClr>
                </a:solidFill>
                <a:latin typeface="Arial" pitchFamily="34" charset="0"/>
                <a:cs typeface="Arial" pitchFamily="34" charset="0"/>
              </a:rPr>
              <a:t>Возможность «ручной» корректировки процессов оказания </a:t>
            </a:r>
            <a:r>
              <a:rPr lang="ru-RU" sz="1700" dirty="0" smtClean="0">
                <a:solidFill>
                  <a:schemeClr val="tx2">
                    <a:lumMod val="75000"/>
                  </a:schemeClr>
                </a:solidFill>
                <a:latin typeface="Arial" pitchFamily="34" charset="0"/>
                <a:cs typeface="Arial" pitchFamily="34" charset="0"/>
              </a:rPr>
              <a:t>услуги </a:t>
            </a:r>
            <a:r>
              <a:rPr lang="ru-RU" sz="1700" dirty="0">
                <a:solidFill>
                  <a:schemeClr val="tx2">
                    <a:lumMod val="75000"/>
                  </a:schemeClr>
                </a:solidFill>
                <a:latin typeface="Arial" pitchFamily="34" charset="0"/>
                <a:cs typeface="Arial" pitchFamily="34" charset="0"/>
              </a:rPr>
              <a:t>при использовании информационных </a:t>
            </a:r>
            <a:r>
              <a:rPr lang="ru-RU" sz="1700" dirty="0" smtClean="0">
                <a:solidFill>
                  <a:schemeClr val="tx2">
                    <a:lumMod val="75000"/>
                  </a:schemeClr>
                </a:solidFill>
                <a:latin typeface="Arial" pitchFamily="34" charset="0"/>
                <a:cs typeface="Arial" pitchFamily="34" charset="0"/>
              </a:rPr>
              <a:t>систем</a:t>
            </a:r>
            <a:endParaRPr lang="ru-RU" sz="1700" dirty="0">
              <a:solidFill>
                <a:schemeClr val="tx2">
                  <a:lumMod val="75000"/>
                </a:schemeClr>
              </a:solidFill>
              <a:latin typeface="Arial" pitchFamily="34" charset="0"/>
              <a:cs typeface="Arial" pitchFamily="34" charset="0"/>
            </a:endParaRPr>
          </a:p>
          <a:p>
            <a:pPr>
              <a:spcBef>
                <a:spcPts val="1800"/>
              </a:spcBef>
            </a:pPr>
            <a:r>
              <a:rPr lang="ru-RU" sz="1700" dirty="0">
                <a:solidFill>
                  <a:schemeClr val="tx2">
                    <a:lumMod val="75000"/>
                  </a:schemeClr>
                </a:solidFill>
                <a:latin typeface="Arial" pitchFamily="34" charset="0"/>
                <a:cs typeface="Arial" pitchFamily="34" charset="0"/>
              </a:rPr>
              <a:t>Прием документов и выдача результатов оказания </a:t>
            </a:r>
            <a:r>
              <a:rPr lang="ru-RU" sz="1700" dirty="0" smtClean="0">
                <a:solidFill>
                  <a:schemeClr val="tx2">
                    <a:lumMod val="75000"/>
                  </a:schemeClr>
                </a:solidFill>
                <a:latin typeface="Arial" pitchFamily="34" charset="0"/>
                <a:cs typeface="Arial" pitchFamily="34" charset="0"/>
              </a:rPr>
              <a:t>услуг </a:t>
            </a:r>
            <a:r>
              <a:rPr lang="ru-RU" sz="1700" dirty="0">
                <a:solidFill>
                  <a:schemeClr val="tx2">
                    <a:lumMod val="75000"/>
                  </a:schemeClr>
                </a:solidFill>
                <a:latin typeface="Arial" pitchFamily="34" charset="0"/>
                <a:cs typeface="Arial" pitchFamily="34" charset="0"/>
              </a:rPr>
              <a:t>непосредственно через </a:t>
            </a:r>
            <a:r>
              <a:rPr lang="ru-RU" sz="1700" dirty="0" err="1" smtClean="0">
                <a:solidFill>
                  <a:schemeClr val="tx2">
                    <a:lumMod val="75000"/>
                  </a:schemeClr>
                </a:solidFill>
                <a:latin typeface="Arial" pitchFamily="34" charset="0"/>
                <a:cs typeface="Arial" pitchFamily="34" charset="0"/>
              </a:rPr>
              <a:t>услугодателя</a:t>
            </a:r>
            <a:endParaRPr lang="ru-RU" sz="1700" dirty="0">
              <a:solidFill>
                <a:schemeClr val="tx2">
                  <a:lumMod val="75000"/>
                </a:schemeClr>
              </a:solidFill>
              <a:latin typeface="Arial" pitchFamily="34" charset="0"/>
              <a:cs typeface="Arial" pitchFamily="34" charset="0"/>
            </a:endParaRPr>
          </a:p>
          <a:p>
            <a:pPr>
              <a:spcBef>
                <a:spcPts val="1800"/>
              </a:spcBef>
            </a:pPr>
            <a:r>
              <a:rPr lang="ru-RU" sz="1700" dirty="0">
                <a:solidFill>
                  <a:schemeClr val="tx2">
                    <a:lumMod val="75000"/>
                  </a:schemeClr>
                </a:solidFill>
                <a:latin typeface="Arial" pitchFamily="34" charset="0"/>
                <a:cs typeface="Arial" pitchFamily="34" charset="0"/>
              </a:rPr>
              <a:t>Оказание </a:t>
            </a:r>
            <a:r>
              <a:rPr lang="ru-RU" sz="1700" dirty="0" smtClean="0">
                <a:solidFill>
                  <a:schemeClr val="tx2">
                    <a:lumMod val="75000"/>
                  </a:schemeClr>
                </a:solidFill>
                <a:latin typeface="Arial" pitchFamily="34" charset="0"/>
                <a:cs typeface="Arial" pitchFamily="34" charset="0"/>
              </a:rPr>
              <a:t>услуг </a:t>
            </a:r>
            <a:r>
              <a:rPr lang="ru-RU" sz="1700" dirty="0">
                <a:solidFill>
                  <a:schemeClr val="tx2">
                    <a:lumMod val="75000"/>
                  </a:schemeClr>
                </a:solidFill>
                <a:latin typeface="Arial" pitchFamily="34" charset="0"/>
                <a:cs typeface="Arial" pitchFamily="34" charset="0"/>
              </a:rPr>
              <a:t>без утверждения нового правового </a:t>
            </a:r>
            <a:r>
              <a:rPr lang="ru-RU" sz="1700" dirty="0" smtClean="0">
                <a:solidFill>
                  <a:schemeClr val="tx2">
                    <a:lumMod val="75000"/>
                  </a:schemeClr>
                </a:solidFill>
                <a:latin typeface="Arial" pitchFamily="34" charset="0"/>
                <a:cs typeface="Arial" pitchFamily="34" charset="0"/>
              </a:rPr>
              <a:t>акта</a:t>
            </a:r>
            <a:endParaRPr lang="ru-RU" sz="1700" dirty="0">
              <a:solidFill>
                <a:schemeClr val="tx2">
                  <a:lumMod val="75000"/>
                </a:schemeClr>
              </a:solidFill>
              <a:latin typeface="Arial" pitchFamily="34" charset="0"/>
              <a:cs typeface="Arial" pitchFamily="34" charset="0"/>
            </a:endParaRPr>
          </a:p>
          <a:p>
            <a:pPr>
              <a:spcBef>
                <a:spcPts val="1800"/>
              </a:spcBef>
            </a:pPr>
            <a:r>
              <a:rPr lang="ru-RU" sz="1700" dirty="0">
                <a:solidFill>
                  <a:schemeClr val="tx2">
                    <a:lumMod val="75000"/>
                  </a:schemeClr>
                </a:solidFill>
                <a:latin typeface="Arial" pitchFamily="34" charset="0"/>
                <a:cs typeface="Arial" pitchFamily="34" charset="0"/>
              </a:rPr>
              <a:t>Отсутствие регулирования отдельных процедур оказания </a:t>
            </a:r>
            <a:r>
              <a:rPr lang="ru-RU" sz="1700" dirty="0" smtClean="0">
                <a:solidFill>
                  <a:schemeClr val="tx2">
                    <a:lumMod val="75000"/>
                  </a:schemeClr>
                </a:solidFill>
                <a:latin typeface="Arial" pitchFamily="34" charset="0"/>
                <a:cs typeface="Arial" pitchFamily="34" charset="0"/>
              </a:rPr>
              <a:t>услуг</a:t>
            </a:r>
            <a:endParaRPr lang="ru-RU" sz="1700" dirty="0">
              <a:solidFill>
                <a:schemeClr val="tx2">
                  <a:lumMod val="75000"/>
                </a:schemeClr>
              </a:solidFill>
              <a:latin typeface="Arial" pitchFamily="34" charset="0"/>
              <a:cs typeface="Arial" pitchFamily="34" charset="0"/>
            </a:endParaRPr>
          </a:p>
        </p:txBody>
      </p:sp>
      <p:sp>
        <p:nvSpPr>
          <p:cNvPr id="11" name="Прямоугольник 10"/>
          <p:cNvSpPr/>
          <p:nvPr/>
        </p:nvSpPr>
        <p:spPr>
          <a:xfrm>
            <a:off x="6715124" y="1359076"/>
            <a:ext cx="5219699" cy="4579523"/>
          </a:xfrm>
          <a:prstGeom prst="rect">
            <a:avLst/>
          </a:prstGeom>
        </p:spPr>
        <p:txBody>
          <a:bodyPr wrap="square">
            <a:spAutoFit/>
          </a:bodyPr>
          <a:lstStyle/>
          <a:p>
            <a:pPr indent="540385" algn="just">
              <a:lnSpc>
                <a:spcPct val="115000"/>
              </a:lnSpc>
            </a:pPr>
            <a:r>
              <a:rPr lang="ru-RU" sz="1700" b="1"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Министерство обороны</a:t>
            </a:r>
            <a:endParaRPr lang="ru-RU" sz="17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15000"/>
              </a:lnSpc>
            </a:pP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8 </a:t>
            </a:r>
            <a:r>
              <a:rPr lang="ru-RU" sz="17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госуслуг</a:t>
            </a:r>
            <a:r>
              <a:rPr lang="en-US"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МОВУ с 2016 года оказывались без утверждения регламента</a:t>
            </a:r>
          </a:p>
          <a:p>
            <a:pPr indent="540385" algn="just">
              <a:lnSpc>
                <a:spcPct val="115000"/>
              </a:lnSpc>
            </a:pPr>
            <a:endParaRPr lang="ru-RU" sz="1700"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15000"/>
              </a:lnSpc>
            </a:pPr>
            <a:endPar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15000"/>
              </a:lnSpc>
            </a:pPr>
            <a:r>
              <a:rPr lang="ru-RU" sz="1700" b="1"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Комитет по водным ресурсам</a:t>
            </a:r>
            <a:endParaRPr lang="ru-RU" sz="17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15000"/>
              </a:lnSpc>
            </a:pP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В соответствии с Реестром </a:t>
            </a:r>
            <a:r>
              <a:rPr lang="ru-RU" sz="17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госуслуг</a:t>
            </a: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«Разрешение на специальное водопользование» выдается в электронном формате.</a:t>
            </a:r>
          </a:p>
          <a:p>
            <a:pPr indent="540385" algn="just">
              <a:lnSpc>
                <a:spcPct val="115000"/>
              </a:lnSpc>
            </a:pP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На портале «Е-лицензия» не поддерживается функция по продлению и переоформлению разрешения.</a:t>
            </a:r>
          </a:p>
          <a:p>
            <a:pPr indent="540385" algn="just">
              <a:lnSpc>
                <a:spcPct val="115000"/>
              </a:lnSpc>
            </a:pP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Данные подвиды услуги оказываются </a:t>
            </a:r>
            <a:r>
              <a:rPr lang="ru-RU" sz="17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при личном контакте</a:t>
            </a: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ru-RU" sz="17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услугодателя</a:t>
            </a: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и </a:t>
            </a:r>
            <a:r>
              <a:rPr lang="ru-RU" sz="1700" dirty="0" err="1">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услугополучателя</a:t>
            </a:r>
            <a:r>
              <a:rPr lang="ru-RU" sz="17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 на бумажном носителе.</a:t>
            </a:r>
          </a:p>
        </p:txBody>
      </p:sp>
    </p:spTree>
    <p:extLst>
      <p:ext uri="{BB962C8B-B14F-4D97-AF65-F5344CB8AC3E}">
        <p14:creationId xmlns:p14="http://schemas.microsoft.com/office/powerpoint/2010/main" xmlns="" val="1616661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37</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5422104" y="-9528"/>
            <a:ext cx="1190625" cy="6867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212431" y="208652"/>
            <a:ext cx="2280189" cy="84413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234019" y="201573"/>
            <a:ext cx="2340488" cy="830997"/>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РЕАЛИЗАЦИЯ РАЗРЕШИТЕЛЬНЫХ ФУНКЦИЙ</a:t>
            </a:r>
            <a:endParaRPr lang="ru-RU" sz="1600" b="1" dirty="0">
              <a:solidFill>
                <a:srgbClr val="44546A"/>
              </a:solidFill>
              <a:latin typeface="Tahoma" pitchFamily="34" charset="0"/>
              <a:ea typeface="Tahoma" pitchFamily="34" charset="0"/>
              <a:cs typeface="Tahoma" pitchFamily="34" charset="0"/>
            </a:endParaRPr>
          </a:p>
        </p:txBody>
      </p:sp>
      <p:sp>
        <p:nvSpPr>
          <p:cNvPr id="10" name="Прямоугольник 9"/>
          <p:cNvSpPr/>
          <p:nvPr/>
        </p:nvSpPr>
        <p:spPr>
          <a:xfrm>
            <a:off x="114300" y="272616"/>
            <a:ext cx="5307804" cy="6093976"/>
          </a:xfrm>
          <a:prstGeom prst="rect">
            <a:avLst/>
          </a:prstGeom>
        </p:spPr>
        <p:txBody>
          <a:bodyPr wrap="square">
            <a:spAutoFit/>
          </a:bodyPr>
          <a:lstStyle/>
          <a:p>
            <a:pPr>
              <a:lnSpc>
                <a:spcPct val="150000"/>
              </a:lnSpc>
              <a:spcBef>
                <a:spcPts val="1800"/>
              </a:spcBef>
            </a:pPr>
            <a:r>
              <a:rPr lang="ru-RU" sz="1600" dirty="0">
                <a:solidFill>
                  <a:schemeClr val="tx2">
                    <a:lumMod val="75000"/>
                  </a:schemeClr>
                </a:solidFill>
                <a:latin typeface="Arial" pitchFamily="34" charset="0"/>
                <a:cs typeface="Arial" pitchFamily="34" charset="0"/>
              </a:rPr>
              <a:t>Отсутствие или частичное регулирование порядка реализации разрешительных функций </a:t>
            </a:r>
            <a:r>
              <a:rPr lang="ru-RU" sz="1200" dirty="0">
                <a:solidFill>
                  <a:schemeClr val="tx2">
                    <a:lumMod val="75000"/>
                  </a:schemeClr>
                </a:solidFill>
                <a:latin typeface="Arial" pitchFamily="34" charset="0"/>
                <a:cs typeface="Arial" pitchFamily="34" charset="0"/>
              </a:rPr>
              <a:t>(необходимые документы, форма оказания, сроки, результат, основания отказа и др</a:t>
            </a:r>
            <a:r>
              <a:rPr lang="ru-RU" sz="1200" dirty="0" smtClean="0">
                <a:solidFill>
                  <a:schemeClr val="tx2">
                    <a:lumMod val="75000"/>
                  </a:schemeClr>
                </a:solidFill>
                <a:latin typeface="Arial" pitchFamily="34" charset="0"/>
                <a:cs typeface="Arial" pitchFamily="34" charset="0"/>
              </a:rPr>
              <a:t>.)</a:t>
            </a:r>
            <a:endParaRPr lang="ru-RU" sz="1200" dirty="0">
              <a:solidFill>
                <a:schemeClr val="tx2">
                  <a:lumMod val="75000"/>
                </a:schemeClr>
              </a:solidFill>
              <a:latin typeface="Arial" pitchFamily="34" charset="0"/>
              <a:cs typeface="Arial" pitchFamily="34" charset="0"/>
            </a:endParaRPr>
          </a:p>
          <a:p>
            <a:pPr>
              <a:lnSpc>
                <a:spcPct val="150000"/>
              </a:lnSpc>
              <a:spcBef>
                <a:spcPts val="1800"/>
              </a:spcBef>
            </a:pPr>
            <a:r>
              <a:rPr lang="ru-RU" sz="1600" dirty="0">
                <a:solidFill>
                  <a:schemeClr val="tx2">
                    <a:lumMod val="75000"/>
                  </a:schemeClr>
                </a:solidFill>
                <a:latin typeface="Arial" pitchFamily="34" charset="0"/>
                <a:cs typeface="Arial" pitchFamily="34" charset="0"/>
              </a:rPr>
              <a:t>Несоответствие фактических процедур реализации разрешительных функций установленным правовыми актами </a:t>
            </a:r>
            <a:r>
              <a:rPr lang="ru-RU" sz="1600" dirty="0" smtClean="0">
                <a:solidFill>
                  <a:schemeClr val="tx2">
                    <a:lumMod val="75000"/>
                  </a:schemeClr>
                </a:solidFill>
                <a:latin typeface="Arial" pitchFamily="34" charset="0"/>
                <a:cs typeface="Arial" pitchFamily="34" charset="0"/>
              </a:rPr>
              <a:t>требованиям</a:t>
            </a:r>
            <a:endParaRPr lang="ru-RU" sz="1600" dirty="0">
              <a:solidFill>
                <a:schemeClr val="tx2">
                  <a:lumMod val="75000"/>
                </a:schemeClr>
              </a:solidFill>
              <a:latin typeface="Arial" pitchFamily="34" charset="0"/>
              <a:cs typeface="Arial" pitchFamily="34" charset="0"/>
            </a:endParaRPr>
          </a:p>
          <a:p>
            <a:pPr>
              <a:lnSpc>
                <a:spcPct val="150000"/>
              </a:lnSpc>
              <a:spcBef>
                <a:spcPts val="1800"/>
              </a:spcBef>
            </a:pPr>
            <a:r>
              <a:rPr lang="ru-RU" sz="1600" dirty="0">
                <a:solidFill>
                  <a:schemeClr val="tx2">
                    <a:lumMod val="75000"/>
                  </a:schemeClr>
                </a:solidFill>
                <a:latin typeface="Arial" pitchFamily="34" charset="0"/>
                <a:cs typeface="Arial" pitchFamily="34" charset="0"/>
              </a:rPr>
              <a:t>Ненадлежащая работа информационных систем, используемых при реализации разрешительных функций, приводящая к нарушению установленного </a:t>
            </a:r>
            <a:r>
              <a:rPr lang="ru-RU" sz="1600" dirty="0" smtClean="0">
                <a:solidFill>
                  <a:schemeClr val="tx2">
                    <a:lumMod val="75000"/>
                  </a:schemeClr>
                </a:solidFill>
                <a:latin typeface="Arial" pitchFamily="34" charset="0"/>
                <a:cs typeface="Arial" pitchFamily="34" charset="0"/>
              </a:rPr>
              <a:t>порядка</a:t>
            </a:r>
            <a:endParaRPr lang="ru-RU" sz="1600" dirty="0">
              <a:solidFill>
                <a:schemeClr val="tx2">
                  <a:lumMod val="75000"/>
                </a:schemeClr>
              </a:solidFill>
              <a:latin typeface="Arial" pitchFamily="34" charset="0"/>
              <a:cs typeface="Arial" pitchFamily="34" charset="0"/>
            </a:endParaRPr>
          </a:p>
          <a:p>
            <a:pPr>
              <a:lnSpc>
                <a:spcPct val="150000"/>
              </a:lnSpc>
              <a:spcBef>
                <a:spcPts val="1800"/>
              </a:spcBef>
            </a:pPr>
            <a:r>
              <a:rPr lang="ru-RU" sz="1600" dirty="0">
                <a:solidFill>
                  <a:schemeClr val="tx2">
                    <a:lumMod val="75000"/>
                  </a:schemeClr>
                </a:solidFill>
                <a:latin typeface="Arial" pitchFamily="34" charset="0"/>
                <a:cs typeface="Arial" pitchFamily="34" charset="0"/>
              </a:rPr>
              <a:t>Возможность «ручной» корректировки процессов разрешительных функций при использовании информационных </a:t>
            </a:r>
            <a:r>
              <a:rPr lang="ru-RU" sz="1600" dirty="0" smtClean="0">
                <a:solidFill>
                  <a:schemeClr val="tx2">
                    <a:lumMod val="75000"/>
                  </a:schemeClr>
                </a:solidFill>
                <a:latin typeface="Arial" pitchFamily="34" charset="0"/>
                <a:cs typeface="Arial" pitchFamily="34" charset="0"/>
              </a:rPr>
              <a:t>систем</a:t>
            </a:r>
            <a:endParaRPr lang="ru-RU" sz="1600" dirty="0">
              <a:solidFill>
                <a:schemeClr val="tx2">
                  <a:lumMod val="75000"/>
                </a:schemeClr>
              </a:solidFill>
              <a:latin typeface="Arial" pitchFamily="34" charset="0"/>
              <a:cs typeface="Arial" pitchFamily="34" charset="0"/>
            </a:endParaRPr>
          </a:p>
          <a:p>
            <a:pPr>
              <a:lnSpc>
                <a:spcPct val="150000"/>
              </a:lnSpc>
              <a:spcBef>
                <a:spcPts val="1800"/>
              </a:spcBef>
            </a:pPr>
            <a:r>
              <a:rPr lang="ru-RU" sz="1600" dirty="0">
                <a:solidFill>
                  <a:schemeClr val="tx2">
                    <a:lumMod val="75000"/>
                  </a:schemeClr>
                </a:solidFill>
                <a:latin typeface="Arial" pitchFamily="34" charset="0"/>
                <a:cs typeface="Arial" pitchFamily="34" charset="0"/>
              </a:rPr>
              <a:t>Личный контакт с </a:t>
            </a:r>
            <a:r>
              <a:rPr lang="ru-RU" sz="1600" dirty="0" smtClean="0">
                <a:solidFill>
                  <a:schemeClr val="tx2">
                    <a:lumMod val="75000"/>
                  </a:schemeClr>
                </a:solidFill>
                <a:latin typeface="Arial" pitchFamily="34" charset="0"/>
                <a:cs typeface="Arial" pitchFamily="34" charset="0"/>
              </a:rPr>
              <a:t>физ. и юр. </a:t>
            </a:r>
            <a:r>
              <a:rPr lang="ru-RU" sz="1600" dirty="0">
                <a:solidFill>
                  <a:schemeClr val="tx2">
                    <a:lumMod val="75000"/>
                  </a:schemeClr>
                </a:solidFill>
                <a:latin typeface="Arial" pitchFamily="34" charset="0"/>
                <a:cs typeface="Arial" pitchFamily="34" charset="0"/>
              </a:rPr>
              <a:t>лицами</a:t>
            </a:r>
          </a:p>
        </p:txBody>
      </p:sp>
      <p:sp>
        <p:nvSpPr>
          <p:cNvPr id="11" name="Прямоугольник 10"/>
          <p:cNvSpPr/>
          <p:nvPr/>
        </p:nvSpPr>
        <p:spPr>
          <a:xfrm>
            <a:off x="6715124" y="1359076"/>
            <a:ext cx="5362576" cy="4247317"/>
          </a:xfrm>
          <a:prstGeom prst="rect">
            <a:avLst/>
          </a:prstGeom>
        </p:spPr>
        <p:txBody>
          <a:bodyPr wrap="square">
            <a:spAutoFit/>
          </a:bodyPr>
          <a:lstStyle/>
          <a:p>
            <a:pPr lvl="0" indent="271463" algn="just">
              <a:lnSpc>
                <a:spcPct val="150000"/>
              </a:lnSpc>
              <a:spcBef>
                <a:spcPts val="1200"/>
              </a:spcBef>
            </a:pPr>
            <a:r>
              <a:rPr lang="ru-RU" sz="16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КГИ в АПК </a:t>
            </a:r>
          </a:p>
          <a:p>
            <a:pPr lvl="0" indent="271463" algn="just">
              <a:lnSpc>
                <a:spcPct val="150000"/>
              </a:lnSpc>
              <a:spcBef>
                <a:spcPts val="1200"/>
              </a:spcBef>
            </a:pP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Оказание услуг в порядке рассмотрения обращений </a:t>
            </a:r>
            <a:r>
              <a:rPr lang="ru-RU" sz="1600"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физ. </a:t>
            </a: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и </a:t>
            </a:r>
            <a:r>
              <a:rPr lang="ru-RU" sz="1600" dirty="0" smtClean="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юр. лиц:</a:t>
            </a:r>
            <a:endPar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50000"/>
              </a:lnSpc>
              <a:spcBef>
                <a:spcPts val="1200"/>
              </a:spcBef>
              <a:buFontTx/>
              <a:buChar char="-"/>
            </a:pP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временная регистрация пестицида, биологического препарата с низким риском;</a:t>
            </a:r>
          </a:p>
          <a:p>
            <a:pPr marL="285750" lvl="0" indent="-285750" algn="just">
              <a:lnSpc>
                <a:spcPct val="150000"/>
              </a:lnSpc>
              <a:spcBef>
                <a:spcPts val="1200"/>
              </a:spcBef>
              <a:buFontTx/>
              <a:buChar char="-"/>
            </a:pPr>
            <a:r>
              <a:rPr lang="ru-RU" sz="1600"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выдача нового регистрационного удостоверения на пестицид при смене или добавлении производителя зарегистрированного пестицида с сохранением рецептуры и технологии его производства.</a:t>
            </a:r>
          </a:p>
        </p:txBody>
      </p:sp>
    </p:spTree>
    <p:extLst>
      <p:ext uri="{BB962C8B-B14F-4D97-AF65-F5344CB8AC3E}">
        <p14:creationId xmlns:p14="http://schemas.microsoft.com/office/powerpoint/2010/main" xmlns="" val="31434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0"/>
            <a:ext cx="19431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06400" y="2279649"/>
            <a:ext cx="2286000" cy="19558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06401" y="2749717"/>
            <a:ext cx="2286000" cy="1015663"/>
          </a:xfrm>
          <a:prstGeom prst="rect">
            <a:avLst/>
          </a:prstGeom>
          <a:noFill/>
        </p:spPr>
        <p:txBody>
          <a:bodyPr wrap="square" rtlCol="0">
            <a:spAutoFit/>
          </a:bodyPr>
          <a:lstStyle/>
          <a:p>
            <a:pPr algn="ctr"/>
            <a:r>
              <a:rPr lang="ru-RU" sz="2000" b="1" dirty="0" smtClean="0">
                <a:solidFill>
                  <a:schemeClr val="tx2"/>
                </a:solidFill>
                <a:latin typeface="Tahoma" pitchFamily="34" charset="0"/>
                <a:ea typeface="Tahoma" pitchFamily="34" charset="0"/>
                <a:cs typeface="Tahoma" pitchFamily="34" charset="0"/>
              </a:rPr>
              <a:t>РЕАЛИЗАЦИЯ КОНТРОЛЬНЫХ ФУНКЦИЙ</a:t>
            </a:r>
            <a:endParaRPr lang="ru-RU" sz="2800" b="1" dirty="0">
              <a:solidFill>
                <a:schemeClr val="tx2"/>
              </a:solidFill>
              <a:latin typeface="Tahoma" pitchFamily="34" charset="0"/>
              <a:ea typeface="Tahoma" pitchFamily="34" charset="0"/>
              <a:cs typeface="Tahoma" pitchFamily="34" charset="0"/>
            </a:endParaRPr>
          </a:p>
        </p:txBody>
      </p:sp>
      <p:sp>
        <p:nvSpPr>
          <p:cNvPr id="6" name="Прямоугольник 5"/>
          <p:cNvSpPr/>
          <p:nvPr/>
        </p:nvSpPr>
        <p:spPr>
          <a:xfrm>
            <a:off x="2711450" y="125263"/>
            <a:ext cx="9480550" cy="6370975"/>
          </a:xfrm>
          <a:prstGeom prst="rect">
            <a:avLst/>
          </a:prstGeom>
        </p:spPr>
        <p:txBody>
          <a:bodyPr wrap="square">
            <a:spAutoFit/>
          </a:bodyPr>
          <a:lstStyle/>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системные факты нарушения сроков проведения контрольных </a:t>
            </a:r>
            <a:r>
              <a:rPr lang="ru-RU" dirty="0" smtClean="0">
                <a:solidFill>
                  <a:schemeClr val="tx2"/>
                </a:solidFill>
                <a:latin typeface="Tahoma" pitchFamily="34" charset="0"/>
                <a:ea typeface="Tahoma" pitchFamily="34" charset="0"/>
                <a:cs typeface="Tahoma" pitchFamily="34" charset="0"/>
              </a:rPr>
              <a:t>мероприятий</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системные факты истребования документов, перечень которых не предусмотрен правовыми </a:t>
            </a:r>
            <a:r>
              <a:rPr lang="ru-RU" dirty="0" smtClean="0">
                <a:solidFill>
                  <a:schemeClr val="tx2"/>
                </a:solidFill>
                <a:latin typeface="Tahoma" pitchFamily="34" charset="0"/>
                <a:ea typeface="Tahoma" pitchFamily="34" charset="0"/>
                <a:cs typeface="Tahoma" pitchFamily="34" charset="0"/>
              </a:rPr>
              <a:t>актами</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системные факты нарушения процедур проведения контрольных </a:t>
            </a:r>
            <a:r>
              <a:rPr lang="ru-RU" dirty="0" smtClean="0">
                <a:solidFill>
                  <a:schemeClr val="tx2"/>
                </a:solidFill>
                <a:latin typeface="Tahoma" pitchFamily="34" charset="0"/>
                <a:ea typeface="Tahoma" pitchFamily="34" charset="0"/>
                <a:cs typeface="Tahoma" pitchFamily="34" charset="0"/>
              </a:rPr>
              <a:t>мероприятий </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ненадлежащая работа информационных систем, используемых при проведении контрольных мероприятий, приводящая к нарушению установленного </a:t>
            </a:r>
            <a:r>
              <a:rPr lang="ru-RU" dirty="0" smtClean="0">
                <a:solidFill>
                  <a:schemeClr val="tx2"/>
                </a:solidFill>
                <a:latin typeface="Tahoma" pitchFamily="34" charset="0"/>
                <a:ea typeface="Tahoma" pitchFamily="34" charset="0"/>
                <a:cs typeface="Tahoma" pitchFamily="34" charset="0"/>
              </a:rPr>
              <a:t>порядка</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возможность «ручной» корректировки процессов контрольных мероприятий при использовании информационных </a:t>
            </a:r>
            <a:r>
              <a:rPr lang="ru-RU" dirty="0" smtClean="0">
                <a:solidFill>
                  <a:schemeClr val="tx2"/>
                </a:solidFill>
                <a:latin typeface="Tahoma" pitchFamily="34" charset="0"/>
                <a:ea typeface="Tahoma" pitchFamily="34" charset="0"/>
                <a:cs typeface="Tahoma" pitchFamily="34" charset="0"/>
              </a:rPr>
              <a:t>систем</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либо частичное регулирование сроков проведения проверочных мероприятий, охватываемого периода, полномочий лиц, уполномоченных на проведение контрольных мероприятий, критериев отбора объектов контроля, принятия решения по результатам проверочных мероприятий, процедур приостановления или продления контрольных </a:t>
            </a:r>
            <a:r>
              <a:rPr lang="ru-RU" dirty="0" smtClean="0">
                <a:solidFill>
                  <a:schemeClr val="tx2"/>
                </a:solidFill>
                <a:latin typeface="Tahoma" pitchFamily="34" charset="0"/>
                <a:ea typeface="Tahoma" pitchFamily="34" charset="0"/>
                <a:cs typeface="Tahoma" pitchFamily="34" charset="0"/>
              </a:rPr>
              <a:t>мероприятий</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системы управления рисками при отборе объектов </a:t>
            </a:r>
            <a:r>
              <a:rPr lang="ru-RU" dirty="0" smtClean="0">
                <a:solidFill>
                  <a:schemeClr val="tx2"/>
                </a:solidFill>
                <a:latin typeface="Tahoma" pitchFamily="34" charset="0"/>
                <a:ea typeface="Tahoma" pitchFamily="34" charset="0"/>
                <a:cs typeface="Tahoma" pitchFamily="34" charset="0"/>
              </a:rPr>
              <a:t>контроля</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требований по фото и </a:t>
            </a:r>
            <a:r>
              <a:rPr lang="ru-RU" dirty="0" err="1" smtClean="0">
                <a:solidFill>
                  <a:schemeClr val="tx2"/>
                </a:solidFill>
                <a:latin typeface="Tahoma" pitchFamily="34" charset="0"/>
                <a:ea typeface="Tahoma" pitchFamily="34" charset="0"/>
                <a:cs typeface="Tahoma" pitchFamily="34" charset="0"/>
              </a:rPr>
              <a:t>видеофиксации</a:t>
            </a:r>
            <a:endParaRPr lang="ru-RU" dirty="0">
              <a:solidFill>
                <a:schemeClr val="tx2"/>
              </a:solidFill>
              <a:latin typeface="Tahoma" pitchFamily="34" charset="0"/>
              <a:ea typeface="Tahoma" pitchFamily="34" charset="0"/>
              <a:cs typeface="Tahoma" pitchFamily="34" charset="0"/>
            </a:endParaRPr>
          </a:p>
          <a:p>
            <a:pPr marL="285750" indent="-285750">
              <a:spcBef>
                <a:spcPts val="1800"/>
              </a:spcBef>
              <a:buFont typeface="Wingdings" pitchFamily="2" charset="2"/>
              <a:buChar char="§"/>
            </a:pPr>
            <a:r>
              <a:rPr lang="ru-RU" dirty="0" smtClean="0">
                <a:solidFill>
                  <a:schemeClr val="tx2"/>
                </a:solidFill>
                <a:latin typeface="Tahoma" pitchFamily="34" charset="0"/>
                <a:ea typeface="Tahoma" pitchFamily="34" charset="0"/>
                <a:cs typeface="Tahoma" pitchFamily="34" charset="0"/>
              </a:rPr>
              <a:t>Необоснованные, завышенные, обременительные требования </a:t>
            </a:r>
            <a:r>
              <a:rPr lang="ru-RU" dirty="0">
                <a:solidFill>
                  <a:schemeClr val="tx2"/>
                </a:solidFill>
                <a:latin typeface="Tahoma" pitchFamily="34" charset="0"/>
                <a:ea typeface="Tahoma" pitchFamily="34" charset="0"/>
                <a:cs typeface="Tahoma" pitchFamily="34" charset="0"/>
              </a:rPr>
              <a:t>проверочного </a:t>
            </a:r>
            <a:r>
              <a:rPr lang="ru-RU" dirty="0" smtClean="0">
                <a:solidFill>
                  <a:schemeClr val="tx2"/>
                </a:solidFill>
                <a:latin typeface="Tahoma" pitchFamily="34" charset="0"/>
                <a:ea typeface="Tahoma" pitchFamily="34" charset="0"/>
                <a:cs typeface="Tahoma" pitchFamily="34" charset="0"/>
              </a:rPr>
              <a:t>листа</a:t>
            </a:r>
            <a:endParaRPr lang="ru-RU"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98727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0"/>
            <a:ext cx="19431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06400" y="2279649"/>
            <a:ext cx="2286000" cy="19558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06401" y="2749717"/>
            <a:ext cx="2286000" cy="1015663"/>
          </a:xfrm>
          <a:prstGeom prst="rect">
            <a:avLst/>
          </a:prstGeom>
          <a:noFill/>
        </p:spPr>
        <p:txBody>
          <a:bodyPr wrap="square" rtlCol="0">
            <a:spAutoFit/>
          </a:bodyPr>
          <a:lstStyle/>
          <a:p>
            <a:pPr algn="ctr"/>
            <a:r>
              <a:rPr lang="ru-RU" sz="2000" b="1" dirty="0" smtClean="0">
                <a:solidFill>
                  <a:schemeClr val="tx2"/>
                </a:solidFill>
                <a:latin typeface="Tahoma" pitchFamily="34" charset="0"/>
                <a:ea typeface="Tahoma" pitchFamily="34" charset="0"/>
                <a:cs typeface="Tahoma" pitchFamily="34" charset="0"/>
              </a:rPr>
              <a:t>РЕАЛИЗАЦИЯ КОНТРОЛЬНЫХ ФУНКЦИЙ</a:t>
            </a:r>
            <a:endParaRPr lang="ru-RU" sz="2800" b="1" dirty="0">
              <a:solidFill>
                <a:schemeClr val="tx2"/>
              </a:solidFill>
              <a:latin typeface="Tahoma" pitchFamily="34" charset="0"/>
              <a:ea typeface="Tahoma" pitchFamily="34" charset="0"/>
              <a:cs typeface="Tahoma" pitchFamily="34" charset="0"/>
            </a:endParaRPr>
          </a:p>
        </p:txBody>
      </p:sp>
      <p:sp>
        <p:nvSpPr>
          <p:cNvPr id="6" name="Прямоугольник 5"/>
          <p:cNvSpPr/>
          <p:nvPr/>
        </p:nvSpPr>
        <p:spPr>
          <a:xfrm>
            <a:off x="2711450" y="412789"/>
            <a:ext cx="9480550" cy="6032421"/>
          </a:xfrm>
          <a:prstGeom prst="rect">
            <a:avLst/>
          </a:prstGeom>
        </p:spPr>
        <p:txBody>
          <a:bodyPr wrap="square">
            <a:spAutoFit/>
          </a:bodyPr>
          <a:lstStyle/>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хранение бланков и предписаний в неустановленных </a:t>
            </a:r>
            <a:r>
              <a:rPr lang="ru-RU" dirty="0" smtClean="0">
                <a:solidFill>
                  <a:schemeClr val="tx2"/>
                </a:solidFill>
                <a:latin typeface="Tahoma" pitchFamily="34" charset="0"/>
                <a:ea typeface="Tahoma" pitchFamily="34" charset="0"/>
                <a:cs typeface="Tahoma" pitchFamily="34" charset="0"/>
              </a:rPr>
              <a:t>местах</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лиц, ответственных за ведение учета бланков и </a:t>
            </a:r>
            <a:r>
              <a:rPr lang="ru-RU" dirty="0" smtClean="0">
                <a:solidFill>
                  <a:schemeClr val="tx2"/>
                </a:solidFill>
                <a:latin typeface="Tahoma" pitchFamily="34" charset="0"/>
                <a:ea typeface="Tahoma" pitchFamily="34" charset="0"/>
                <a:cs typeface="Tahoma" pitchFamily="34" charset="0"/>
              </a:rPr>
              <a:t>предписаний</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соответствующей регламентации по учету бланков ведомственными актами</a:t>
            </a:r>
            <a:r>
              <a:rPr lang="ru-RU" dirty="0" smtClean="0">
                <a:solidFill>
                  <a:schemeClr val="tx2"/>
                </a:solidFill>
                <a:latin typeface="Tahoma" pitchFamily="34" charset="0"/>
                <a:ea typeface="Tahoma" pitchFamily="34" charset="0"/>
                <a:cs typeface="Tahoma" pitchFamily="34" charset="0"/>
              </a:rPr>
              <a:t>)</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или недостаточность работы по анализу контрольных мероприятий </a:t>
            </a:r>
            <a:r>
              <a:rPr lang="en-US" dirty="0" smtClean="0">
                <a:solidFill>
                  <a:schemeClr val="tx2"/>
                </a:solidFill>
                <a:latin typeface="Tahoma" pitchFamily="34" charset="0"/>
                <a:ea typeface="Tahoma" pitchFamily="34" charset="0"/>
                <a:cs typeface="Tahoma" pitchFamily="34" charset="0"/>
              </a:rPr>
              <a:t/>
            </a:r>
            <a:br>
              <a:rPr lang="en-US" dirty="0" smtClean="0">
                <a:solidFill>
                  <a:schemeClr val="tx2"/>
                </a:solidFill>
                <a:latin typeface="Tahoma" pitchFamily="34" charset="0"/>
                <a:ea typeface="Tahoma" pitchFamily="34" charset="0"/>
                <a:cs typeface="Tahoma" pitchFamily="34" charset="0"/>
              </a:rPr>
            </a:br>
            <a:r>
              <a:rPr lang="ru-RU" dirty="0" smtClean="0">
                <a:solidFill>
                  <a:schemeClr val="tx2"/>
                </a:solidFill>
                <a:latin typeface="Tahoma" pitchFamily="34" charset="0"/>
                <a:ea typeface="Tahoma" pitchFamily="34" charset="0"/>
                <a:cs typeface="Tahoma" pitchFamily="34" charset="0"/>
              </a:rPr>
              <a:t>в </a:t>
            </a:r>
            <a:r>
              <a:rPr lang="ru-RU" dirty="0">
                <a:solidFill>
                  <a:schemeClr val="tx2"/>
                </a:solidFill>
                <a:latin typeface="Tahoma" pitchFamily="34" charset="0"/>
                <a:ea typeface="Tahoma" pitchFamily="34" charset="0"/>
                <a:cs typeface="Tahoma" pitchFamily="34" charset="0"/>
              </a:rPr>
              <a:t>разрезе регионов, видов нарушений, применяемых </a:t>
            </a:r>
            <a:r>
              <a:rPr lang="ru-RU" dirty="0" smtClean="0">
                <a:solidFill>
                  <a:schemeClr val="tx2"/>
                </a:solidFill>
                <a:latin typeface="Tahoma" pitchFamily="34" charset="0"/>
                <a:ea typeface="Tahoma" pitchFamily="34" charset="0"/>
                <a:cs typeface="Tahoma" pitchFamily="34" charset="0"/>
              </a:rPr>
              <a:t>санкций</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мер по выявлению проблем на практике и выработке предложений </a:t>
            </a:r>
            <a:r>
              <a:rPr lang="en-US" dirty="0" smtClean="0">
                <a:solidFill>
                  <a:schemeClr val="tx2"/>
                </a:solidFill>
                <a:latin typeface="Tahoma" pitchFamily="34" charset="0"/>
                <a:ea typeface="Tahoma" pitchFamily="34" charset="0"/>
                <a:cs typeface="Tahoma" pitchFamily="34" charset="0"/>
              </a:rPr>
              <a:t/>
            </a:r>
            <a:br>
              <a:rPr lang="en-US" dirty="0" smtClean="0">
                <a:solidFill>
                  <a:schemeClr val="tx2"/>
                </a:solidFill>
                <a:latin typeface="Tahoma" pitchFamily="34" charset="0"/>
                <a:ea typeface="Tahoma" pitchFamily="34" charset="0"/>
                <a:cs typeface="Tahoma" pitchFamily="34" charset="0"/>
              </a:rPr>
            </a:br>
            <a:r>
              <a:rPr lang="ru-RU" dirty="0" smtClean="0">
                <a:solidFill>
                  <a:schemeClr val="tx2"/>
                </a:solidFill>
                <a:latin typeface="Tahoma" pitchFamily="34" charset="0"/>
                <a:ea typeface="Tahoma" pitchFamily="34" charset="0"/>
                <a:cs typeface="Tahoma" pitchFamily="34" charset="0"/>
              </a:rPr>
              <a:t>по </a:t>
            </a:r>
            <a:r>
              <a:rPr lang="ru-RU" dirty="0">
                <a:solidFill>
                  <a:schemeClr val="tx2"/>
                </a:solidFill>
                <a:latin typeface="Tahoma" pitchFamily="34" charset="0"/>
                <a:ea typeface="Tahoma" pitchFamily="34" charset="0"/>
                <a:cs typeface="Tahoma" pitchFamily="34" charset="0"/>
              </a:rPr>
              <a:t>их </a:t>
            </a:r>
            <a:r>
              <a:rPr lang="ru-RU" dirty="0" smtClean="0">
                <a:solidFill>
                  <a:schemeClr val="tx2"/>
                </a:solidFill>
                <a:latin typeface="Tahoma" pitchFamily="34" charset="0"/>
                <a:ea typeface="Tahoma" pitchFamily="34" charset="0"/>
                <a:cs typeface="Tahoma" pitchFamily="34" charset="0"/>
              </a:rPr>
              <a:t>устранению</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не проведение сверок с органами правовой </a:t>
            </a:r>
            <a:r>
              <a:rPr lang="ru-RU" dirty="0" smtClean="0">
                <a:solidFill>
                  <a:schemeClr val="tx2"/>
                </a:solidFill>
                <a:latin typeface="Tahoma" pitchFamily="34" charset="0"/>
                <a:ea typeface="Tahoma" pitchFamily="34" charset="0"/>
                <a:cs typeface="Tahoma" pitchFamily="34" charset="0"/>
              </a:rPr>
              <a:t>статистики</a:t>
            </a:r>
            <a:endParaRPr lang="en-US"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smtClean="0">
                <a:solidFill>
                  <a:schemeClr val="tx2"/>
                </a:solidFill>
                <a:latin typeface="Tahoma" pitchFamily="34" charset="0"/>
                <a:ea typeface="Tahoma" pitchFamily="34" charset="0"/>
                <a:cs typeface="Tahoma" pitchFamily="34" charset="0"/>
              </a:rPr>
              <a:t>отсутствие </a:t>
            </a:r>
            <a:r>
              <a:rPr lang="ru-RU" dirty="0">
                <a:solidFill>
                  <a:schemeClr val="tx2"/>
                </a:solidFill>
                <a:latin typeface="Tahoma" pitchFamily="34" charset="0"/>
                <a:ea typeface="Tahoma" pitchFamily="34" charset="0"/>
                <a:cs typeface="Tahoma" pitchFamily="34" charset="0"/>
              </a:rPr>
              <a:t>методологического сопровождения со стороны центрального аппарата государственного органа, субъекта </a:t>
            </a:r>
            <a:r>
              <a:rPr lang="ru-RU" dirty="0" err="1">
                <a:solidFill>
                  <a:schemeClr val="tx2"/>
                </a:solidFill>
                <a:latin typeface="Tahoma" pitchFamily="34" charset="0"/>
                <a:ea typeface="Tahoma" pitchFamily="34" charset="0"/>
                <a:cs typeface="Tahoma" pitchFamily="34" charset="0"/>
              </a:rPr>
              <a:t>квазигосударственного</a:t>
            </a:r>
            <a:r>
              <a:rPr lang="ru-RU" dirty="0">
                <a:solidFill>
                  <a:schemeClr val="tx2"/>
                </a:solidFill>
                <a:latin typeface="Tahoma" pitchFamily="34" charset="0"/>
                <a:ea typeface="Tahoma" pitchFamily="34" charset="0"/>
                <a:cs typeface="Tahoma" pitchFamily="34" charset="0"/>
              </a:rPr>
              <a:t> сектора посредством направления методических рекомендаций, инструкций, указаний, проведения иных разъясняющих и обучающих мероприятий и т.д</a:t>
            </a:r>
            <a:r>
              <a:rPr lang="ru-RU" dirty="0" smtClean="0">
                <a:solidFill>
                  <a:schemeClr val="tx2"/>
                </a:solidFill>
                <a:latin typeface="Tahoma" pitchFamily="34" charset="0"/>
                <a:ea typeface="Tahoma" pitchFamily="34" charset="0"/>
                <a:cs typeface="Tahoma" pitchFamily="34" charset="0"/>
              </a:rPr>
              <a:t>.</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отсутствие единообразной практики проведения контрольных мероприятий территориальными департаментами, дочерними и зависимыми </a:t>
            </a:r>
            <a:r>
              <a:rPr lang="ru-RU" dirty="0" smtClean="0">
                <a:solidFill>
                  <a:schemeClr val="tx2"/>
                </a:solidFill>
                <a:latin typeface="Tahoma" pitchFamily="34" charset="0"/>
                <a:ea typeface="Tahoma" pitchFamily="34" charset="0"/>
                <a:cs typeface="Tahoma" pitchFamily="34" charset="0"/>
              </a:rPr>
              <a:t>организациями</a:t>
            </a:r>
            <a:endParaRPr lang="ru-RU" dirty="0">
              <a:solidFill>
                <a:schemeClr val="tx2"/>
              </a:solidFill>
              <a:latin typeface="Tahoma" pitchFamily="34" charset="0"/>
              <a:ea typeface="Tahoma" pitchFamily="34" charset="0"/>
              <a:cs typeface="Tahoma" pitchFamily="34" charset="0"/>
            </a:endParaRPr>
          </a:p>
          <a:p>
            <a:pPr marL="285750" indent="-285750">
              <a:spcBef>
                <a:spcPts val="1200"/>
              </a:spcBef>
              <a:buFont typeface="Wingdings" pitchFamily="2" charset="2"/>
              <a:buChar char="§"/>
            </a:pPr>
            <a:r>
              <a:rPr lang="ru-RU" dirty="0">
                <a:solidFill>
                  <a:schemeClr val="tx2"/>
                </a:solidFill>
                <a:latin typeface="Tahoma" pitchFamily="34" charset="0"/>
                <a:ea typeface="Tahoma" pitchFamily="34" charset="0"/>
                <a:cs typeface="Tahoma" pitchFamily="34" charset="0"/>
              </a:rPr>
              <a:t>факты </a:t>
            </a:r>
            <a:r>
              <a:rPr lang="ru-RU" dirty="0" err="1">
                <a:solidFill>
                  <a:schemeClr val="tx2"/>
                </a:solidFill>
                <a:latin typeface="Tahoma" pitchFamily="34" charset="0"/>
                <a:ea typeface="Tahoma" pitchFamily="34" charset="0"/>
                <a:cs typeface="Tahoma" pitchFamily="34" charset="0"/>
              </a:rPr>
              <a:t>аффилированности</a:t>
            </a:r>
            <a:r>
              <a:rPr lang="ru-RU" dirty="0">
                <a:solidFill>
                  <a:schemeClr val="tx2"/>
                </a:solidFill>
                <a:latin typeface="Tahoma" pitchFamily="34" charset="0"/>
                <a:ea typeface="Tahoma" pitchFamily="34" charset="0"/>
                <a:cs typeface="Tahoma" pitchFamily="34" charset="0"/>
              </a:rPr>
              <a:t> лиц, проводивших контрольные мероприятия с представителями объектов </a:t>
            </a:r>
            <a:r>
              <a:rPr lang="ru-RU" dirty="0" smtClean="0">
                <a:solidFill>
                  <a:schemeClr val="tx2"/>
                </a:solidFill>
                <a:latin typeface="Tahoma" pitchFamily="34" charset="0"/>
                <a:ea typeface="Tahoma" pitchFamily="34" charset="0"/>
                <a:cs typeface="Tahoma" pitchFamily="34" charset="0"/>
              </a:rPr>
              <a:t>контроля</a:t>
            </a:r>
            <a:endParaRPr lang="ru-RU"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34803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https://europeanwesternbalkans.com/wp-content/uploads/2016/03/rcc-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1340" y="1475934"/>
            <a:ext cx="2569869" cy="1816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Номер слайда 1"/>
          <p:cNvSpPr>
            <a:spLocks noGrp="1"/>
          </p:cNvSpPr>
          <p:nvPr>
            <p:ph type="sldNum" sz="quarter" idx="12"/>
          </p:nvPr>
        </p:nvSpPr>
        <p:spPr/>
        <p:txBody>
          <a:bodyPr/>
          <a:lstStyle/>
          <a:p>
            <a:fld id="{5D2CECD7-E849-6249-8EBB-7396D38D0A70}" type="slidenum">
              <a:rPr lang="ru-RU" smtClean="0">
                <a:solidFill>
                  <a:prstClr val="black">
                    <a:tint val="75000"/>
                  </a:prstClr>
                </a:solidFill>
              </a:rPr>
              <a:pPr/>
              <a:t>4</a:t>
            </a:fld>
            <a:endParaRPr lang="ru-RU">
              <a:solidFill>
                <a:prstClr val="black">
                  <a:tint val="75000"/>
                </a:prstClr>
              </a:solidFill>
            </a:endParaRPr>
          </a:p>
        </p:txBody>
      </p:sp>
      <p:sp>
        <p:nvSpPr>
          <p:cNvPr id="3" name="TextBox 2"/>
          <p:cNvSpPr txBox="1"/>
          <p:nvPr/>
        </p:nvSpPr>
        <p:spPr>
          <a:xfrm>
            <a:off x="2316480" y="461555"/>
            <a:ext cx="7376160" cy="1200329"/>
          </a:xfrm>
          <a:prstGeom prst="rect">
            <a:avLst/>
          </a:prstGeom>
          <a:noFill/>
        </p:spPr>
        <p:txBody>
          <a:bodyPr wrap="square" rtlCol="0">
            <a:spAutoFit/>
          </a:bodyPr>
          <a:lstStyle/>
          <a:p>
            <a:pPr algn="ctr"/>
            <a:r>
              <a:rPr lang="ru-RU" sz="2400" b="1" dirty="0" smtClean="0">
                <a:solidFill>
                  <a:schemeClr val="tx2"/>
                </a:solidFill>
                <a:latin typeface="Tahoma" pitchFamily="34" charset="0"/>
                <a:ea typeface="Tahoma" pitchFamily="34" charset="0"/>
                <a:cs typeface="Tahoma" pitchFamily="34" charset="0"/>
              </a:rPr>
              <a:t>МЕТОДИЧЕСКИЕ РЕКОМЕНДАЦИИ ПО ПРОВЕДЕНИЮ ВНУТРЕННЕГО АНАЛИЗА КОРРУПЦИОННЫХ РИСКОВ</a:t>
            </a:r>
            <a:endParaRPr lang="ru-RU" sz="2400" b="1" dirty="0">
              <a:solidFill>
                <a:schemeClr val="tx2"/>
              </a:solidFill>
              <a:latin typeface="Tahoma" pitchFamily="34" charset="0"/>
              <a:ea typeface="Tahoma" pitchFamily="34" charset="0"/>
              <a:cs typeface="Tahoma" pitchFamily="34" charset="0"/>
            </a:endParaRPr>
          </a:p>
        </p:txBody>
      </p:sp>
      <p:pic>
        <p:nvPicPr>
          <p:cNvPr id="1032" name="Picture 8" descr="https://upload.wikimedia.org/wikipedia/commons/thumb/3/34/OSCE_logo.svg/1598px-OSCE_logo.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6275" y="3631475"/>
            <a:ext cx="3385296" cy="1050756"/>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https://customs.gov.tm/uploads/2KTsDdnUn4bh3tvfp3Lsuw7yPDldnM-2880x1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6811" y="4876852"/>
            <a:ext cx="2976923" cy="134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https://pbs.twimg.com/ext_tw_video_thumb/1290945521432047617/pu/img/sxOo4sysevyqfBU1.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7634" t="35243" r="17399" b="32379"/>
          <a:stretch/>
        </p:blipFill>
        <p:spPr bwMode="auto">
          <a:xfrm>
            <a:off x="2265272" y="3631475"/>
            <a:ext cx="3264322" cy="1050756"/>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https://img.cmi.no/img/1600/11378-U4-blue-logo-rgb.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38171" y="4854089"/>
            <a:ext cx="1771915" cy="1323399"/>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s://www.comunicaffe.com/wp-content/uploads/2014/09/USAID-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338171" y="1641551"/>
            <a:ext cx="2206811" cy="1818067"/>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s://xn--80aahqcqybgko.xn--p1ai/uploads/2019/02/4/sHv0ABI7UwviT-T18WulbPWMQ6PwuAiu.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27825" r="2739" b="27337"/>
          <a:stretch/>
        </p:blipFill>
        <p:spPr bwMode="auto">
          <a:xfrm>
            <a:off x="3948379" y="5109500"/>
            <a:ext cx="4112362" cy="10679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zhaikuni.kz/wp-content/uploads/2020/07/88899.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28624" t="32767" r="27636" b="33617"/>
          <a:stretch/>
        </p:blipFill>
        <p:spPr bwMode="auto">
          <a:xfrm>
            <a:off x="850513" y="1759105"/>
            <a:ext cx="1747831" cy="140837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jgarant.kz/upload/userfiles/images/large-preview-nazarbayevuniversity-001jpg.jpe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97689" y="1641551"/>
            <a:ext cx="2054346" cy="1643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8554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40</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85725" y="-1"/>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5725" y="2474655"/>
            <a:ext cx="254317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5725" y="3105833"/>
            <a:ext cx="2609850" cy="646331"/>
          </a:xfrm>
          <a:prstGeom prst="rect">
            <a:avLst/>
          </a:prstGeom>
          <a:noFill/>
        </p:spPr>
        <p:txBody>
          <a:bodyPr wrap="square" rtlCol="0">
            <a:spAutoFit/>
          </a:bodyPr>
          <a:lstStyle/>
          <a:p>
            <a:pPr algn="ctr"/>
            <a:r>
              <a:rPr lang="ru-RU" b="1" dirty="0" smtClean="0">
                <a:solidFill>
                  <a:srgbClr val="44546A"/>
                </a:solidFill>
                <a:latin typeface="Tahoma" pitchFamily="34" charset="0"/>
                <a:ea typeface="Tahoma" pitchFamily="34" charset="0"/>
                <a:cs typeface="Tahoma" pitchFamily="34" charset="0"/>
              </a:rPr>
              <a:t>ПРИМЕРЫ </a:t>
            </a:r>
            <a:br>
              <a:rPr lang="ru-RU" b="1" dirty="0" smtClean="0">
                <a:solidFill>
                  <a:srgbClr val="44546A"/>
                </a:solidFill>
                <a:latin typeface="Tahoma" pitchFamily="34" charset="0"/>
                <a:ea typeface="Tahoma" pitchFamily="34" charset="0"/>
                <a:cs typeface="Tahoma" pitchFamily="34" charset="0"/>
              </a:rPr>
            </a:br>
            <a:endParaRPr lang="ru-RU" b="1" dirty="0">
              <a:solidFill>
                <a:srgbClr val="44546A"/>
              </a:solidFill>
              <a:latin typeface="Tahoma" pitchFamily="34" charset="0"/>
              <a:ea typeface="Tahoma" pitchFamily="34" charset="0"/>
              <a:cs typeface="Tahoma" pitchFamily="34" charset="0"/>
            </a:endParaRPr>
          </a:p>
        </p:txBody>
      </p:sp>
      <p:sp>
        <p:nvSpPr>
          <p:cNvPr id="5" name="Прямоугольник 4"/>
          <p:cNvSpPr/>
          <p:nvPr/>
        </p:nvSpPr>
        <p:spPr>
          <a:xfrm>
            <a:off x="2781300" y="809820"/>
            <a:ext cx="9277350" cy="5881610"/>
          </a:xfrm>
          <a:prstGeom prst="rect">
            <a:avLst/>
          </a:prstGeom>
        </p:spPr>
        <p:txBody>
          <a:bodyPr wrap="square">
            <a:spAutoFit/>
          </a:bodyPr>
          <a:lstStyle/>
          <a:p>
            <a:pPr indent="450215" algn="just">
              <a:lnSpc>
                <a:spcPct val="110000"/>
              </a:lnSpc>
              <a:spcAft>
                <a:spcPts val="0"/>
              </a:spcAft>
            </a:pPr>
            <a:r>
              <a:rPr lang="ru-RU" b="1" dirty="0" smtClean="0">
                <a:solidFill>
                  <a:schemeClr val="tx2"/>
                </a:solidFill>
                <a:latin typeface="Arial" panose="020B0604020202020204" pitchFamily="34" charset="0"/>
                <a:ea typeface="Calibri" panose="020F0502020204030204" pitchFamily="34" charset="0"/>
                <a:cs typeface="Arial" panose="020B0604020202020204" pitchFamily="34" charset="0"/>
              </a:rPr>
              <a:t>ВЫБОРОЧНЫЕ ПРОВЕРКИ В ОБЛАСТИ ПРОВЕДЕНИЯ НЕФТЯНЫХ ОПЕРАЦИЙ</a:t>
            </a:r>
            <a:endPar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10000"/>
              </a:lnSpc>
              <a:spcAft>
                <a:spcPts val="0"/>
              </a:spcAft>
            </a:pPr>
            <a:r>
              <a:rPr lang="ru-RU" dirty="0">
                <a:solidFill>
                  <a:schemeClr val="tx2"/>
                </a:solidFill>
                <a:latin typeface="Arial" panose="020B0604020202020204" pitchFamily="34" charset="0"/>
                <a:ea typeface="Calibri" panose="020F0502020204030204" pitchFamily="34" charset="0"/>
                <a:cs typeface="Arial" panose="020B0604020202020204" pitchFamily="34" charset="0"/>
              </a:rPr>
              <a:t>П</a:t>
            </a:r>
            <a:r>
              <a:rPr lang="ru-RU" dirty="0" smtClean="0">
                <a:solidFill>
                  <a:schemeClr val="tx2"/>
                </a:solidFill>
                <a:latin typeface="Arial" panose="020B0604020202020204" pitchFamily="34" charset="0"/>
                <a:ea typeface="Calibri" panose="020F0502020204030204" pitchFamily="34" charset="0"/>
                <a:cs typeface="Arial" panose="020B0604020202020204" pitchFamily="34" charset="0"/>
              </a:rPr>
              <a:t>роверяемый </a:t>
            </a:r>
            <a:r>
              <a:rPr lang="ru-RU" dirty="0">
                <a:solidFill>
                  <a:schemeClr val="tx2"/>
                </a:solidFill>
                <a:latin typeface="Arial" panose="020B0604020202020204" pitchFamily="34" charset="0"/>
                <a:ea typeface="Calibri" panose="020F0502020204030204" pitchFamily="34" charset="0"/>
                <a:cs typeface="Arial" panose="020B0604020202020204" pitchFamily="34" charset="0"/>
              </a:rPr>
              <a:t>период субъектов предпринимательства </a:t>
            </a:r>
            <a:r>
              <a:rPr lang="ru-RU" dirty="0" smtClean="0">
                <a:solidFill>
                  <a:schemeClr val="tx2"/>
                </a:solidFill>
                <a:latin typeface="Arial" panose="020B0604020202020204" pitchFamily="34" charset="0"/>
                <a:ea typeface="Calibri" panose="020F0502020204030204" pitchFamily="34" charset="0"/>
                <a:cs typeface="Arial" panose="020B0604020202020204" pitchFamily="34" charset="0"/>
              </a:rPr>
              <a:t>устанавливается на </a:t>
            </a:r>
            <a:r>
              <a:rPr lang="ru-RU" dirty="0">
                <a:solidFill>
                  <a:schemeClr val="tx2"/>
                </a:solidFill>
                <a:latin typeface="Arial" panose="020B0604020202020204" pitchFamily="34" charset="0"/>
                <a:ea typeface="Calibri" panose="020F0502020204030204" pitchFamily="34" charset="0"/>
                <a:cs typeface="Arial" panose="020B0604020202020204" pitchFamily="34" charset="0"/>
              </a:rPr>
              <a:t>усмотрение должностных </a:t>
            </a:r>
            <a:r>
              <a:rPr lang="ru-RU" dirty="0" smtClean="0">
                <a:solidFill>
                  <a:schemeClr val="tx2"/>
                </a:solidFill>
                <a:latin typeface="Arial" panose="020B0604020202020204" pitchFamily="34" charset="0"/>
                <a:ea typeface="Calibri" panose="020F0502020204030204" pitchFamily="34" charset="0"/>
                <a:cs typeface="Arial" panose="020B0604020202020204" pitchFamily="34" charset="0"/>
              </a:rPr>
              <a:t>лиц. Риск увода от ответственности путем манипулирования сроками</a:t>
            </a:r>
          </a:p>
          <a:p>
            <a:pPr indent="450215" algn="just">
              <a:lnSpc>
                <a:spcPct val="110000"/>
              </a:lnSpc>
              <a:spcAft>
                <a:spcPts val="0"/>
              </a:spcAft>
            </a:pPr>
            <a:endPar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10000"/>
              </a:lnSpc>
              <a:spcAft>
                <a:spcPts val="0"/>
              </a:spcAft>
            </a:pPr>
            <a:endPar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10000"/>
              </a:lnSpc>
              <a:spcAft>
                <a:spcPts val="0"/>
              </a:spcAft>
            </a:pPr>
            <a:r>
              <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ПРОВЕРКИ В ОБЛАСТИ ВЕТЕРИНАРИИ </a:t>
            </a:r>
          </a:p>
          <a:p>
            <a:pPr indent="450215" algn="just">
              <a:lnSpc>
                <a:spcPct val="110000"/>
              </a:lnSpc>
            </a:pPr>
            <a:r>
              <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Установлено </a:t>
            </a:r>
            <a:r>
              <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излишнее требование</a:t>
            </a:r>
            <a:r>
              <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a:t>
            </a:r>
            <a:r>
              <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 не </a:t>
            </a:r>
            <a:r>
              <a:rPr lang="ru-RU" dirty="0">
                <a:solidFill>
                  <a:schemeClr val="tx2"/>
                </a:solidFill>
                <a:latin typeface="Arial" panose="020B0604020202020204" pitchFamily="34" charset="0"/>
                <a:ea typeface="Calibri" panose="020F0502020204030204" pitchFamily="34" charset="0"/>
                <a:cs typeface="Times New Roman" panose="02020603050405020304" pitchFamily="18" charset="0"/>
              </a:rPr>
              <a:t>имеющего прямого отношения к профилактике и защите населения от </a:t>
            </a:r>
            <a:r>
              <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болезней: </a:t>
            </a:r>
            <a:r>
              <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содержание пчел в исправных ульях, окрашенных в синий, белый, желтые цвета. </a:t>
            </a:r>
          </a:p>
          <a:p>
            <a:pPr indent="450215" algn="just">
              <a:lnSpc>
                <a:spcPct val="110000"/>
              </a:lnSpc>
              <a:spcAft>
                <a:spcPts val="0"/>
              </a:spcAft>
            </a:pPr>
            <a:endPar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10000"/>
              </a:lnSpc>
              <a:spcAft>
                <a:spcPts val="0"/>
              </a:spcAft>
            </a:pPr>
            <a:endParaRPr lang="ru-RU" b="1"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10000"/>
              </a:lnSpc>
              <a:spcAft>
                <a:spcPts val="0"/>
              </a:spcAft>
            </a:pPr>
            <a:r>
              <a:rPr lang="ru-RU" b="1"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ПРОВЕРКИ В СФЕРЕ САНИТАРНО-ЭПИДЕМИОЛОГИЧЕСКОГО БЛАГОПОЛУЧИЯ НАСЕЛЕНИЯ</a:t>
            </a:r>
          </a:p>
          <a:p>
            <a:pPr indent="450215" algn="just">
              <a:lnSpc>
                <a:spcPct val="110000"/>
              </a:lnSpc>
              <a:spcAft>
                <a:spcPts val="0"/>
              </a:spcAft>
            </a:pPr>
            <a:r>
              <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Установлено требование по наличию </a:t>
            </a:r>
            <a:r>
              <a:rPr lang="ru-RU" dirty="0">
                <a:solidFill>
                  <a:schemeClr val="tx2"/>
                </a:solidFill>
                <a:latin typeface="Arial" panose="020B0604020202020204" pitchFamily="34" charset="0"/>
                <a:ea typeface="Calibri" panose="020F0502020204030204" pitchFamily="34" charset="0"/>
                <a:cs typeface="Times New Roman" panose="02020603050405020304" pitchFamily="18" charset="0"/>
              </a:rPr>
              <a:t>помещения для хранения неисправных или вышедших из строя компьютеров.</a:t>
            </a:r>
          </a:p>
          <a:p>
            <a:pPr indent="450215" algn="just">
              <a:lnSpc>
                <a:spcPct val="110000"/>
              </a:lnSpc>
              <a:spcAft>
                <a:spcPts val="0"/>
              </a:spcAft>
            </a:pPr>
            <a:r>
              <a:rPr lang="ru-RU"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Требование </a:t>
            </a:r>
            <a:r>
              <a:rPr lang="ru-RU" dirty="0">
                <a:solidFill>
                  <a:schemeClr val="tx2"/>
                </a:solidFill>
                <a:latin typeface="Arial" panose="020B0604020202020204" pitchFamily="34" charset="0"/>
                <a:ea typeface="Calibri" panose="020F0502020204030204" pitchFamily="34" charset="0"/>
                <a:cs typeface="Times New Roman" panose="02020603050405020304" pitchFamily="18" charset="0"/>
              </a:rPr>
              <a:t>носит обременительный характер для компьютерных клубов, при этом не оказывая профилактического влияния на здоровье и жизнь человека</a:t>
            </a:r>
          </a:p>
        </p:txBody>
      </p:sp>
    </p:spTree>
    <p:extLst>
      <p:ext uri="{BB962C8B-B14F-4D97-AF65-F5344CB8AC3E}">
        <p14:creationId xmlns:p14="http://schemas.microsoft.com/office/powerpoint/2010/main" xmlns="" val="68695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humbs.dreamstime.com/z/social-connection-concept-drawn-screen-as-symbol-teamwork-cooperation-back-view-businessman-looking-modern-94090671.jpg"/>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harpenSoften amount="-25000"/>
                    </a14:imgEffect>
                    <a14:imgEffect>
                      <a14:saturation sat="33000"/>
                    </a14:imgEffect>
                    <a14:imgEffect>
                      <a14:brightnessContrast bright="40000" contrast="40000"/>
                    </a14:imgEffect>
                  </a14:imgLayer>
                </a14:imgProps>
              </a:ext>
              <a:ext uri="{28A0092B-C50C-407E-A947-70E740481C1C}">
                <a14:useLocalDpi xmlns:a14="http://schemas.microsoft.com/office/drawing/2010/main" xmlns="" val="0"/>
              </a:ext>
            </a:extLst>
          </a:blip>
          <a:srcRect r="553" b="9040"/>
          <a:stretch/>
        </p:blipFill>
        <p:spPr bwMode="auto">
          <a:xfrm>
            <a:off x="15240" y="-11162"/>
            <a:ext cx="1231392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Прямоугольник 12"/>
          <p:cNvSpPr/>
          <p:nvPr/>
        </p:nvSpPr>
        <p:spPr>
          <a:xfrm>
            <a:off x="-9525" y="-11162"/>
            <a:ext cx="12313920" cy="6858000"/>
          </a:xfrm>
          <a:prstGeom prst="rect">
            <a:avLst/>
          </a:prstGeom>
          <a:solidFill>
            <a:schemeClr val="bg1">
              <a:lumMod val="9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Прямоугольник 6"/>
          <p:cNvSpPr/>
          <p:nvPr/>
        </p:nvSpPr>
        <p:spPr>
          <a:xfrm>
            <a:off x="838200" y="863984"/>
            <a:ext cx="3390900" cy="1977523"/>
          </a:xfrm>
          <a:prstGeom prst="rect">
            <a:avLst/>
          </a:prstGeom>
          <a:solidFill>
            <a:schemeClr val="tx2">
              <a:lumMod val="7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5" name="Прямоугольник 4"/>
          <p:cNvSpPr/>
          <p:nvPr/>
        </p:nvSpPr>
        <p:spPr>
          <a:xfrm>
            <a:off x="1179195" y="1037138"/>
            <a:ext cx="3223260" cy="1631216"/>
          </a:xfrm>
          <a:prstGeom prst="rect">
            <a:avLst/>
          </a:prstGeom>
        </p:spPr>
        <p:txBody>
          <a:bodyPr wrap="square">
            <a:spAutoFit/>
          </a:bodyPr>
          <a:lstStyle/>
          <a:p>
            <a:r>
              <a:rPr lang="ru-RU" sz="2000" b="1" dirty="0" smtClean="0">
                <a:solidFill>
                  <a:schemeClr val="bg1"/>
                </a:solidFill>
                <a:latin typeface="Tahoma" pitchFamily="34" charset="0"/>
                <a:ea typeface="Tahoma" pitchFamily="34" charset="0"/>
                <a:cs typeface="Tahoma" pitchFamily="34" charset="0"/>
              </a:rPr>
              <a:t>ИНЫЕ ВОПРОСЫ, </a:t>
            </a:r>
            <a:br>
              <a:rPr lang="ru-RU" sz="2000" b="1" dirty="0" smtClean="0">
                <a:solidFill>
                  <a:schemeClr val="bg1"/>
                </a:solidFill>
                <a:latin typeface="Tahoma" pitchFamily="34" charset="0"/>
                <a:ea typeface="Tahoma" pitchFamily="34" charset="0"/>
                <a:cs typeface="Tahoma" pitchFamily="34" charset="0"/>
              </a:rPr>
            </a:br>
            <a:r>
              <a:rPr lang="ru-RU" sz="2000" b="1" dirty="0" smtClean="0">
                <a:solidFill>
                  <a:schemeClr val="bg1"/>
                </a:solidFill>
                <a:latin typeface="Tahoma" pitchFamily="34" charset="0"/>
                <a:ea typeface="Tahoma" pitchFamily="34" charset="0"/>
                <a:cs typeface="Tahoma" pitchFamily="34" charset="0"/>
              </a:rPr>
              <a:t>ВЫТЕКАЮЩИЕ ИЗ ОРГАНИЗАЦИОННО-УПРАВЛЕНЧЕСКОЙ ДЕЯТЕЛЬНОСТИ </a:t>
            </a:r>
            <a:endParaRPr lang="ru-RU" sz="2000" b="1" dirty="0">
              <a:solidFill>
                <a:schemeClr val="bg1"/>
              </a:solidFill>
              <a:latin typeface="Tahoma" pitchFamily="34" charset="0"/>
              <a:ea typeface="Tahoma" pitchFamily="34" charset="0"/>
              <a:cs typeface="Tahoma" pitchFamily="34" charset="0"/>
            </a:endParaRPr>
          </a:p>
        </p:txBody>
      </p:sp>
      <p:sp>
        <p:nvSpPr>
          <p:cNvPr id="14" name="Прямоугольник 13"/>
          <p:cNvSpPr/>
          <p:nvPr/>
        </p:nvSpPr>
        <p:spPr>
          <a:xfrm>
            <a:off x="-26670" y="3448318"/>
            <a:ext cx="12348210" cy="3200579"/>
          </a:xfrm>
          <a:prstGeom prst="rect">
            <a:avLst/>
          </a:prstGeom>
          <a:solidFill>
            <a:schemeClr val="tx2">
              <a:lumMod val="40000"/>
              <a:lumOff val="6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Прямоугольник 8"/>
          <p:cNvSpPr/>
          <p:nvPr/>
        </p:nvSpPr>
        <p:spPr>
          <a:xfrm>
            <a:off x="586740" y="3448318"/>
            <a:ext cx="11734800" cy="2631490"/>
          </a:xfrm>
          <a:prstGeom prst="rect">
            <a:avLst/>
          </a:prstGeom>
        </p:spPr>
        <p:txBody>
          <a:bodyPr wrap="square">
            <a:spAutoFit/>
          </a:bodyPr>
          <a:lstStyle/>
          <a:p>
            <a:pPr marL="342900" indent="-342900">
              <a:spcBef>
                <a:spcPts val="1800"/>
              </a:spcBef>
              <a:buFont typeface="Wingdings" pitchFamily="2" charset="2"/>
              <a:buChar char="§"/>
            </a:pPr>
            <a:r>
              <a:rPr lang="ru-RU" sz="2000" b="1" dirty="0">
                <a:solidFill>
                  <a:schemeClr val="tx2"/>
                </a:solidFill>
                <a:latin typeface="Arial" pitchFamily="34" charset="0"/>
                <a:ea typeface="Tahoma" pitchFamily="34" charset="0"/>
                <a:cs typeface="Arial" pitchFamily="34" charset="0"/>
              </a:rPr>
              <a:t>организация работы по противодействию коррупции</a:t>
            </a:r>
          </a:p>
          <a:p>
            <a:pPr marL="342900" indent="-342900">
              <a:spcBef>
                <a:spcPts val="1800"/>
              </a:spcBef>
              <a:buFont typeface="Wingdings" pitchFamily="2" charset="2"/>
              <a:buChar char="§"/>
            </a:pPr>
            <a:r>
              <a:rPr lang="ru-RU" sz="2000" b="1" dirty="0">
                <a:solidFill>
                  <a:schemeClr val="tx2"/>
                </a:solidFill>
                <a:latin typeface="Arial" pitchFamily="34" charset="0"/>
                <a:ea typeface="Tahoma" pitchFamily="34" charset="0"/>
                <a:cs typeface="Arial" pitchFamily="34" charset="0"/>
              </a:rPr>
              <a:t>освоение и распределение бюджетных и финансовых средств, </a:t>
            </a:r>
            <a:r>
              <a:rPr lang="ru-RU" sz="2000" dirty="0">
                <a:solidFill>
                  <a:schemeClr val="tx2"/>
                </a:solidFill>
                <a:latin typeface="Arial" pitchFamily="34" charset="0"/>
                <a:ea typeface="Tahoma" pitchFamily="34" charset="0"/>
                <a:cs typeface="Arial" pitchFamily="34" charset="0"/>
              </a:rPr>
              <a:t>в том числе выплата субсидий, грантов, вознаграждений, спонсорской помощи, государственные закупки и закупки товаров, работ и </a:t>
            </a:r>
            <a:r>
              <a:rPr lang="ru-RU" sz="2000" dirty="0" smtClean="0">
                <a:solidFill>
                  <a:schemeClr val="tx2"/>
                </a:solidFill>
                <a:latin typeface="Arial" pitchFamily="34" charset="0"/>
                <a:ea typeface="Tahoma" pitchFamily="34" charset="0"/>
                <a:cs typeface="Arial" pitchFamily="34" charset="0"/>
              </a:rPr>
              <a:t>услуг</a:t>
            </a:r>
            <a:endParaRPr lang="ru-RU" sz="2000" dirty="0">
              <a:solidFill>
                <a:schemeClr val="tx2"/>
              </a:solidFill>
              <a:latin typeface="Arial" pitchFamily="34" charset="0"/>
              <a:ea typeface="Tahoma" pitchFamily="34" charset="0"/>
              <a:cs typeface="Arial" pitchFamily="34" charset="0"/>
            </a:endParaRPr>
          </a:p>
          <a:p>
            <a:pPr marL="342900" indent="-342900">
              <a:spcBef>
                <a:spcPts val="1800"/>
              </a:spcBef>
              <a:buFont typeface="Wingdings" pitchFamily="2" charset="2"/>
              <a:buChar char="§"/>
            </a:pPr>
            <a:r>
              <a:rPr lang="ru-RU" sz="2000" b="1" dirty="0" smtClean="0">
                <a:solidFill>
                  <a:schemeClr val="tx2"/>
                </a:solidFill>
                <a:latin typeface="Arial" pitchFamily="34" charset="0"/>
                <a:ea typeface="Tahoma" pitchFamily="34" charset="0"/>
                <a:cs typeface="Arial" pitchFamily="34" charset="0"/>
              </a:rPr>
              <a:t>заключению договоров</a:t>
            </a:r>
            <a:endParaRPr lang="ru-RU" sz="2000" b="1" dirty="0">
              <a:solidFill>
                <a:schemeClr val="tx2"/>
              </a:solidFill>
              <a:latin typeface="Arial" pitchFamily="34" charset="0"/>
              <a:ea typeface="Tahoma" pitchFamily="34" charset="0"/>
              <a:cs typeface="Arial" pitchFamily="34" charset="0"/>
            </a:endParaRPr>
          </a:p>
          <a:p>
            <a:pPr marL="342900" indent="-342900">
              <a:spcBef>
                <a:spcPts val="1800"/>
              </a:spcBef>
              <a:buFont typeface="Wingdings" pitchFamily="2" charset="2"/>
              <a:buChar char="§"/>
            </a:pPr>
            <a:r>
              <a:rPr lang="ru-RU" sz="2000" b="1" dirty="0">
                <a:solidFill>
                  <a:schemeClr val="tx2"/>
                </a:solidFill>
                <a:latin typeface="Arial" pitchFamily="34" charset="0"/>
                <a:ea typeface="Tahoma" pitchFamily="34" charset="0"/>
                <a:cs typeface="Arial" pitchFamily="34" charset="0"/>
              </a:rPr>
              <a:t>прозрачность и гласность деятельности</a:t>
            </a:r>
          </a:p>
        </p:txBody>
      </p:sp>
    </p:spTree>
    <p:extLst>
      <p:ext uri="{BB962C8B-B14F-4D97-AF65-F5344CB8AC3E}">
        <p14:creationId xmlns:p14="http://schemas.microsoft.com/office/powerpoint/2010/main" xmlns="" val="3807457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42</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85725" y="-1"/>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8125" y="2533649"/>
            <a:ext cx="254317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38125" y="2766565"/>
            <a:ext cx="2609850" cy="1077218"/>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ОРГАНИЗАЦИЯ РАБОТЫ ПО ПРОТИВОДЕЙСТВИЮ КОРРУПЦИИ</a:t>
            </a:r>
            <a:endParaRPr lang="ru-RU" sz="1600" b="1" dirty="0">
              <a:solidFill>
                <a:srgbClr val="44546A"/>
              </a:solidFill>
              <a:latin typeface="Tahoma" pitchFamily="34" charset="0"/>
              <a:ea typeface="Tahoma" pitchFamily="34" charset="0"/>
              <a:cs typeface="Tahoma" pitchFamily="34" charset="0"/>
            </a:endParaRPr>
          </a:p>
        </p:txBody>
      </p:sp>
      <p:sp>
        <p:nvSpPr>
          <p:cNvPr id="5" name="Прямоугольник 4"/>
          <p:cNvSpPr/>
          <p:nvPr/>
        </p:nvSpPr>
        <p:spPr>
          <a:xfrm>
            <a:off x="2847975" y="179679"/>
            <a:ext cx="9277350" cy="6324808"/>
          </a:xfrm>
          <a:prstGeom prst="rect">
            <a:avLst/>
          </a:prstGeom>
        </p:spPr>
        <p:txBody>
          <a:bodyPr wrap="square">
            <a:spAutoFit/>
          </a:bodyPr>
          <a:lstStyle/>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лица </a:t>
            </a:r>
            <a:r>
              <a:rPr lang="ru-RU" sz="2000" dirty="0">
                <a:solidFill>
                  <a:schemeClr val="tx2"/>
                </a:solidFill>
                <a:latin typeface="Arial" panose="020B0604020202020204" pitchFamily="34" charset="0"/>
                <a:cs typeface="Arial" panose="020B0604020202020204" pitchFamily="34" charset="0"/>
              </a:rPr>
              <a:t>или подразделения, в чью компетенцию входят функции по противодействию </a:t>
            </a:r>
            <a:r>
              <a:rPr lang="ru-RU" sz="2000" dirty="0" smtClean="0">
                <a:solidFill>
                  <a:schemeClr val="tx2"/>
                </a:solidFill>
                <a:latin typeface="Arial" panose="020B0604020202020204" pitchFamily="34" charset="0"/>
                <a:cs typeface="Arial" panose="020B0604020202020204" pitchFamily="34" charset="0"/>
              </a:rPr>
              <a:t>коррупции</a:t>
            </a: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политики </a:t>
            </a:r>
            <a:r>
              <a:rPr lang="ru-RU" sz="2000" dirty="0">
                <a:solidFill>
                  <a:schemeClr val="tx2"/>
                </a:solidFill>
                <a:latin typeface="Arial" panose="020B0604020202020204" pitchFamily="34" charset="0"/>
                <a:cs typeface="Arial" panose="020B0604020202020204" pitchFamily="34" charset="0"/>
              </a:rPr>
              <a:t>по противодействию коррупции</a:t>
            </a: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плана </a:t>
            </a:r>
            <a:r>
              <a:rPr lang="ru-RU" sz="2000" dirty="0">
                <a:solidFill>
                  <a:schemeClr val="tx2"/>
                </a:solidFill>
                <a:latin typeface="Arial" panose="020B0604020202020204" pitchFamily="34" charset="0"/>
                <a:cs typeface="Arial" panose="020B0604020202020204" pitchFamily="34" charset="0"/>
              </a:rPr>
              <a:t>мероприятий по профилактике </a:t>
            </a:r>
            <a:r>
              <a:rPr lang="ru-RU" sz="2000" dirty="0" smtClean="0">
                <a:solidFill>
                  <a:schemeClr val="tx2"/>
                </a:solidFill>
                <a:latin typeface="Arial" panose="020B0604020202020204" pitchFamily="34" charset="0"/>
                <a:cs typeface="Arial" panose="020B0604020202020204" pitchFamily="34" charset="0"/>
              </a:rPr>
              <a:t>коррупции</a:t>
            </a: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 Не проведение </a:t>
            </a:r>
            <a:r>
              <a:rPr lang="ru-RU" sz="2000" dirty="0">
                <a:solidFill>
                  <a:schemeClr val="tx2"/>
                </a:solidFill>
                <a:latin typeface="Arial" panose="020B0604020202020204" pitchFamily="34" charset="0"/>
                <a:cs typeface="Arial" panose="020B0604020202020204" pitchFamily="34" charset="0"/>
              </a:rPr>
              <a:t>или недостаточное проведение для работников объекта анализа обучающих мероприятий по вопросам противодействия </a:t>
            </a:r>
            <a:r>
              <a:rPr lang="ru-RU" sz="2000" dirty="0" smtClean="0">
                <a:solidFill>
                  <a:schemeClr val="tx2"/>
                </a:solidFill>
                <a:latin typeface="Arial" panose="020B0604020202020204" pitchFamily="34" charset="0"/>
                <a:cs typeface="Arial" panose="020B0604020202020204" pitchFamily="34" charset="0"/>
              </a:rPr>
              <a:t>коррупции</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Не проведение </a:t>
            </a:r>
            <a:r>
              <a:rPr lang="ru-RU" sz="2000" dirty="0">
                <a:solidFill>
                  <a:schemeClr val="tx2"/>
                </a:solidFill>
                <a:latin typeface="Arial" panose="020B0604020202020204" pitchFamily="34" charset="0"/>
                <a:cs typeface="Arial" panose="020B0604020202020204" pitchFamily="34" charset="0"/>
              </a:rPr>
              <a:t>мероприятий по проверке знаний работников о действующих требованиях антикоррупционного законодательства, политики противодействия коррупции объекта </a:t>
            </a:r>
            <a:r>
              <a:rPr lang="ru-RU" sz="2000" dirty="0" smtClean="0">
                <a:solidFill>
                  <a:schemeClr val="tx2"/>
                </a:solidFill>
                <a:latin typeface="Arial" panose="020B0604020202020204" pitchFamily="34" charset="0"/>
                <a:cs typeface="Arial" panose="020B0604020202020204" pitchFamily="34" charset="0"/>
              </a:rPr>
              <a:t>анализа</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Не принятие</a:t>
            </a:r>
            <a:r>
              <a:rPr lang="ru-RU" sz="2000" dirty="0">
                <a:solidFill>
                  <a:schemeClr val="tx2"/>
                </a:solidFill>
                <a:latin typeface="Arial" panose="020B0604020202020204" pitchFamily="34" charset="0"/>
                <a:cs typeface="Arial" panose="020B0604020202020204" pitchFamily="34" charset="0"/>
              </a:rPr>
              <a:t>, неполное или несвоевременное принятие антикоррупционных ограничений работниками объекта </a:t>
            </a:r>
            <a:r>
              <a:rPr lang="ru-RU" sz="2000" dirty="0" smtClean="0">
                <a:solidFill>
                  <a:schemeClr val="tx2"/>
                </a:solidFill>
                <a:latin typeface="Arial" panose="020B0604020202020204" pitchFamily="34" charset="0"/>
                <a:cs typeface="Arial" panose="020B0604020202020204" pitchFamily="34" charset="0"/>
              </a:rPr>
              <a:t>анализа</a:t>
            </a:r>
            <a:endParaRPr lang="ru-RU" sz="2000"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809625" y="4371975"/>
            <a:ext cx="904875" cy="523220"/>
          </a:xfrm>
          <a:prstGeom prst="rect">
            <a:avLst/>
          </a:prstGeom>
          <a:noFill/>
        </p:spPr>
        <p:txBody>
          <a:bodyPr wrap="square" rtlCol="0">
            <a:spAutoFit/>
          </a:bodyPr>
          <a:lstStyle/>
          <a:p>
            <a:r>
              <a:rPr lang="ru-RU" sz="2800" b="1" dirty="0" smtClean="0">
                <a:solidFill>
                  <a:schemeClr val="bg1"/>
                </a:solidFill>
                <a:latin typeface="Tahoma" pitchFamily="34" charset="0"/>
                <a:ea typeface="Tahoma" pitchFamily="34" charset="0"/>
                <a:cs typeface="Tahoma" pitchFamily="34" charset="0"/>
              </a:rPr>
              <a:t>1</a:t>
            </a:r>
            <a:endParaRPr lang="ru-RU" sz="28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314429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25" y="5049327"/>
            <a:ext cx="10048875" cy="137052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43</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85725" y="-1"/>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8125" y="2533649"/>
            <a:ext cx="254317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38125" y="2766565"/>
            <a:ext cx="2609850" cy="1077218"/>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ОРГАНИЗАЦИЯ РАБОТЫ ПО ПРОТИВОДЕЙСТВИЮ КОРРУПЦИИ</a:t>
            </a:r>
            <a:endParaRPr lang="ru-RU" sz="1600" b="1" dirty="0">
              <a:solidFill>
                <a:srgbClr val="44546A"/>
              </a:solidFill>
              <a:latin typeface="Tahoma" pitchFamily="34" charset="0"/>
              <a:ea typeface="Tahoma" pitchFamily="34" charset="0"/>
              <a:cs typeface="Tahoma" pitchFamily="34" charset="0"/>
            </a:endParaRPr>
          </a:p>
        </p:txBody>
      </p:sp>
      <p:sp>
        <p:nvSpPr>
          <p:cNvPr id="5" name="Прямоугольник 4"/>
          <p:cNvSpPr/>
          <p:nvPr/>
        </p:nvSpPr>
        <p:spPr>
          <a:xfrm>
            <a:off x="2847975" y="179679"/>
            <a:ext cx="9277350" cy="4401205"/>
          </a:xfrm>
          <a:prstGeom prst="rect">
            <a:avLst/>
          </a:prstGeom>
        </p:spPr>
        <p:txBody>
          <a:bodyPr wrap="square">
            <a:spAutoFit/>
          </a:bodyPr>
          <a:lstStyle/>
          <a:p>
            <a:pPr>
              <a:spcBef>
                <a:spcPts val="1200"/>
              </a:spcBef>
            </a:pPr>
            <a:r>
              <a:rPr lang="ru-RU" sz="2000" dirty="0" smtClean="0">
                <a:solidFill>
                  <a:schemeClr val="tx2"/>
                </a:solidFill>
                <a:latin typeface="Arial" panose="020B0604020202020204" pitchFamily="34" charset="0"/>
                <a:cs typeface="Arial" panose="020B0604020202020204" pitchFamily="34" charset="0"/>
              </a:rPr>
              <a:t>Факты несоблюдения </a:t>
            </a:r>
            <a:r>
              <a:rPr lang="ru-RU" sz="2000" dirty="0">
                <a:solidFill>
                  <a:schemeClr val="tx2"/>
                </a:solidFill>
                <a:latin typeface="Arial" panose="020B0604020202020204" pitchFamily="34" charset="0"/>
                <a:cs typeface="Arial" panose="020B0604020202020204" pitchFamily="34" charset="0"/>
              </a:rPr>
              <a:t>антикоррупционных ограничений работниками объекта анализа;</a:t>
            </a:r>
          </a:p>
          <a:p>
            <a:pPr>
              <a:spcBef>
                <a:spcPts val="1200"/>
              </a:spcBef>
            </a:pPr>
            <a:r>
              <a:rPr lang="ru-RU" sz="2000" dirty="0" smtClean="0">
                <a:solidFill>
                  <a:schemeClr val="tx2"/>
                </a:solidFill>
                <a:latin typeface="Arial" panose="020B0604020202020204" pitchFamily="34" charset="0"/>
                <a:cs typeface="Arial" panose="020B0604020202020204" pitchFamily="34" charset="0"/>
              </a:rPr>
              <a:t>Факты привлечения </a:t>
            </a:r>
            <a:r>
              <a:rPr lang="ru-RU" sz="2000" dirty="0">
                <a:solidFill>
                  <a:schemeClr val="tx2"/>
                </a:solidFill>
                <a:latin typeface="Arial" panose="020B0604020202020204" pitchFamily="34" charset="0"/>
                <a:cs typeface="Arial" panose="020B0604020202020204" pitchFamily="34" charset="0"/>
              </a:rPr>
              <a:t>работников к уголовной ответственности за совершение коррупционных правонарушений;</a:t>
            </a:r>
          </a:p>
          <a:p>
            <a:pPr>
              <a:spcBef>
                <a:spcPts val="1200"/>
              </a:spcBef>
            </a:pPr>
            <a:r>
              <a:rPr lang="ru-RU" sz="2000" dirty="0" smtClean="0">
                <a:solidFill>
                  <a:schemeClr val="tx2"/>
                </a:solidFill>
                <a:latin typeface="Arial" panose="020B0604020202020204" pitchFamily="34" charset="0"/>
                <a:cs typeface="Arial" panose="020B0604020202020204" pitchFamily="34" charset="0"/>
              </a:rPr>
              <a:t>Отсутствие способов </a:t>
            </a:r>
            <a:r>
              <a:rPr lang="ru-RU" sz="2000" dirty="0">
                <a:solidFill>
                  <a:schemeClr val="tx2"/>
                </a:solidFill>
                <a:latin typeface="Arial" panose="020B0604020202020204" pitchFamily="34" charset="0"/>
                <a:cs typeface="Arial" panose="020B0604020202020204" pitchFamily="34" charset="0"/>
              </a:rPr>
              <a:t>и каналов сообщения (в том числе анонимных) работниками информации об известных им фактах коррупции;</a:t>
            </a:r>
          </a:p>
          <a:p>
            <a:pPr>
              <a:spcBef>
                <a:spcPts val="1200"/>
              </a:spcBef>
            </a:pPr>
            <a:r>
              <a:rPr lang="ru-RU" sz="2000" dirty="0" smtClean="0">
                <a:solidFill>
                  <a:schemeClr val="tx2"/>
                </a:solidFill>
                <a:latin typeface="Arial" panose="020B0604020202020204" pitchFamily="34" charset="0"/>
                <a:cs typeface="Arial" panose="020B0604020202020204" pitchFamily="34" charset="0"/>
              </a:rPr>
              <a:t>Отсутствие правовых </a:t>
            </a:r>
            <a:r>
              <a:rPr lang="ru-RU" sz="2000" dirty="0">
                <a:solidFill>
                  <a:schemeClr val="tx2"/>
                </a:solidFill>
                <a:latin typeface="Arial" panose="020B0604020202020204" pitchFamily="34" charset="0"/>
                <a:cs typeface="Arial" panose="020B0604020202020204" pitchFamily="34" charset="0"/>
              </a:rPr>
              <a:t>механизмов защиты лиц, сообщивших о фактах коррупции, от неправомерного наказания, увольнения или иных мер оказания давления;</a:t>
            </a:r>
          </a:p>
          <a:p>
            <a:pPr>
              <a:spcBef>
                <a:spcPts val="1200"/>
              </a:spcBef>
            </a:pPr>
            <a:r>
              <a:rPr lang="ru-RU" sz="2000" dirty="0" smtClean="0">
                <a:solidFill>
                  <a:schemeClr val="tx2"/>
                </a:solidFill>
                <a:latin typeface="Arial" panose="020B0604020202020204" pitchFamily="34" charset="0"/>
                <a:cs typeface="Arial" panose="020B0604020202020204" pitchFamily="34" charset="0"/>
              </a:rPr>
              <a:t>Наличие большого </a:t>
            </a:r>
            <a:r>
              <a:rPr lang="ru-RU" sz="2000" dirty="0">
                <a:solidFill>
                  <a:schemeClr val="tx2"/>
                </a:solidFill>
                <a:latin typeface="Arial" panose="020B0604020202020204" pitchFamily="34" charset="0"/>
                <a:cs typeface="Arial" panose="020B0604020202020204" pitchFamily="34" charset="0"/>
              </a:rPr>
              <a:t>количества жалоб физических и юридических лиц, в том числе в СМИ, в отношении работников объекта анализа о неправомерных действиях коррупционного характера</a:t>
            </a:r>
          </a:p>
        </p:txBody>
      </p:sp>
      <p:sp>
        <p:nvSpPr>
          <p:cNvPr id="6" name="TextBox 5"/>
          <p:cNvSpPr txBox="1"/>
          <p:nvPr/>
        </p:nvSpPr>
        <p:spPr>
          <a:xfrm>
            <a:off x="809625" y="4371975"/>
            <a:ext cx="904875" cy="523220"/>
          </a:xfrm>
          <a:prstGeom prst="rect">
            <a:avLst/>
          </a:prstGeom>
          <a:noFill/>
        </p:spPr>
        <p:txBody>
          <a:bodyPr wrap="square" rtlCol="0">
            <a:spAutoFit/>
          </a:bodyPr>
          <a:lstStyle/>
          <a:p>
            <a:r>
              <a:rPr lang="en-US" sz="2800" b="1" dirty="0" smtClean="0">
                <a:solidFill>
                  <a:schemeClr val="bg1"/>
                </a:solidFill>
                <a:latin typeface="Tahoma" pitchFamily="34" charset="0"/>
                <a:ea typeface="Tahoma" pitchFamily="34" charset="0"/>
                <a:cs typeface="Tahoma" pitchFamily="34" charset="0"/>
              </a:rPr>
              <a:t>2</a:t>
            </a:r>
            <a:endParaRPr lang="ru-RU" sz="2800" b="1"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257425" y="5134423"/>
            <a:ext cx="9934575" cy="1200329"/>
          </a:xfrm>
          <a:prstGeom prst="rect">
            <a:avLst/>
          </a:prstGeom>
          <a:noFill/>
        </p:spPr>
        <p:txBody>
          <a:bodyPr wrap="square" rtlCol="0">
            <a:spAutoFit/>
          </a:bodyPr>
          <a:lstStyle/>
          <a:p>
            <a:r>
              <a:rPr lang="ru-RU" b="1" dirty="0" smtClean="0">
                <a:solidFill>
                  <a:srgbClr val="FFFF00"/>
                </a:solidFill>
                <a:latin typeface="Tahoma" pitchFamily="34" charset="0"/>
                <a:ea typeface="Tahoma" pitchFamily="34" charset="0"/>
                <a:cs typeface="Tahoma" pitchFamily="34" charset="0"/>
              </a:rPr>
              <a:t>ПРИМЕР</a:t>
            </a:r>
          </a:p>
          <a:p>
            <a:r>
              <a:rPr lang="ru-RU" dirty="0" smtClean="0">
                <a:solidFill>
                  <a:schemeClr val="bg1"/>
                </a:solidFill>
                <a:latin typeface="Tahoma" pitchFamily="34" charset="0"/>
                <a:ea typeface="Tahoma" pitchFamily="34" charset="0"/>
                <a:cs typeface="Tahoma" pitchFamily="34" charset="0"/>
              </a:rPr>
              <a:t>Факты совершения коррупционного правонарушения Председателем КВР, системные факты коррупции среди руководящего состава подведомственной КВР организации РГП </a:t>
            </a:r>
            <a:br>
              <a:rPr lang="ru-RU" dirty="0" smtClean="0">
                <a:solidFill>
                  <a:schemeClr val="bg1"/>
                </a:solidFill>
                <a:latin typeface="Tahoma" pitchFamily="34" charset="0"/>
                <a:ea typeface="Tahoma" pitchFamily="34" charset="0"/>
                <a:cs typeface="Tahoma" pitchFamily="34" charset="0"/>
              </a:rPr>
            </a:br>
            <a:r>
              <a:rPr lang="ru-RU" dirty="0" smtClean="0">
                <a:solidFill>
                  <a:schemeClr val="bg1"/>
                </a:solidFill>
                <a:latin typeface="Tahoma" pitchFamily="34" charset="0"/>
                <a:ea typeface="Tahoma" pitchFamily="34" charset="0"/>
                <a:cs typeface="Tahoma" pitchFamily="34" charset="0"/>
              </a:rPr>
              <a:t>на ПХВ «</a:t>
            </a:r>
            <a:r>
              <a:rPr lang="ru-RU" dirty="0" err="1" smtClean="0">
                <a:solidFill>
                  <a:schemeClr val="bg1"/>
                </a:solidFill>
                <a:latin typeface="Tahoma" pitchFamily="34" charset="0"/>
                <a:ea typeface="Tahoma" pitchFamily="34" charset="0"/>
                <a:cs typeface="Tahoma" pitchFamily="34" charset="0"/>
              </a:rPr>
              <a:t>Казводхоз</a:t>
            </a:r>
            <a:r>
              <a:rPr lang="ru-RU" dirty="0" smtClean="0">
                <a:solidFill>
                  <a:schemeClr val="bg1"/>
                </a:solidFill>
                <a:latin typeface="Tahoma" pitchFamily="34" charset="0"/>
                <a:ea typeface="Tahoma" pitchFamily="34" charset="0"/>
                <a:cs typeface="Tahoma" pitchFamily="34" charset="0"/>
              </a:rPr>
              <a:t>» </a:t>
            </a:r>
            <a:endParaRPr lang="ru-RU"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630775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44</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85725" y="-1"/>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8125" y="2533649"/>
            <a:ext cx="254317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38125" y="2643455"/>
            <a:ext cx="2609850" cy="1323439"/>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ОСВОЕНИЕ И РАСПРЕДЕЛЕНИЕ БЮДЖЕТНЫХ И ФИНАНСОВЫХ СРЕДСТВ</a:t>
            </a:r>
            <a:endParaRPr lang="ru-RU" sz="1600" dirty="0">
              <a:solidFill>
                <a:schemeClr val="tx2"/>
              </a:solidFill>
              <a:latin typeface="Tahoma" pitchFamily="34" charset="0"/>
              <a:ea typeface="Tahoma" pitchFamily="34" charset="0"/>
              <a:cs typeface="Tahoma" pitchFamily="34" charset="0"/>
            </a:endParaRPr>
          </a:p>
        </p:txBody>
      </p:sp>
      <p:sp>
        <p:nvSpPr>
          <p:cNvPr id="5" name="Прямоугольник 4"/>
          <p:cNvSpPr/>
          <p:nvPr/>
        </p:nvSpPr>
        <p:spPr>
          <a:xfrm>
            <a:off x="2914650" y="382011"/>
            <a:ext cx="9182101" cy="6017032"/>
          </a:xfrm>
          <a:prstGeom prst="rect">
            <a:avLst/>
          </a:prstGeom>
        </p:spPr>
        <p:txBody>
          <a:bodyPr wrap="square">
            <a:spAutoFit/>
          </a:bodyPr>
          <a:lstStyle/>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коллегиального </a:t>
            </a:r>
            <a:r>
              <a:rPr lang="ru-RU" sz="2000" dirty="0">
                <a:solidFill>
                  <a:schemeClr val="tx2"/>
                </a:solidFill>
                <a:latin typeface="Arial" panose="020B0604020202020204" pitchFamily="34" charset="0"/>
                <a:cs typeface="Arial" panose="020B0604020202020204" pitchFamily="34" charset="0"/>
              </a:rPr>
              <a:t>органа, утверждающего бюджет или освоение финансовых </a:t>
            </a:r>
            <a:r>
              <a:rPr lang="ru-RU" sz="2000" dirty="0" smtClean="0">
                <a:solidFill>
                  <a:schemeClr val="tx2"/>
                </a:solidFill>
                <a:latin typeface="Arial" panose="020B0604020202020204" pitchFamily="34" charset="0"/>
                <a:cs typeface="Arial" panose="020B0604020202020204" pitchFamily="34" charset="0"/>
              </a:rPr>
              <a:t>средств</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документа</a:t>
            </a:r>
            <a:r>
              <a:rPr lang="ru-RU" sz="2000" dirty="0">
                <a:solidFill>
                  <a:schemeClr val="tx2"/>
                </a:solidFill>
                <a:latin typeface="Arial" panose="020B0604020202020204" pitchFamily="34" charset="0"/>
                <a:cs typeface="Arial" panose="020B0604020202020204" pitchFamily="34" charset="0"/>
              </a:rPr>
              <a:t>, регламентирующего деятельность коллегиального органа в том числе положений по урегулированию конфликта интересов, персональной ответственности членов коллегиального </a:t>
            </a:r>
            <a:r>
              <a:rPr lang="ru-RU" sz="2000" dirty="0" smtClean="0">
                <a:solidFill>
                  <a:schemeClr val="tx2"/>
                </a:solidFill>
                <a:latin typeface="Arial" panose="020B0604020202020204" pitchFamily="34" charset="0"/>
                <a:cs typeface="Arial" panose="020B0604020202020204" pitchFamily="34" charset="0"/>
              </a:rPr>
              <a:t>органа</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800"/>
              </a:spcBef>
            </a:pPr>
            <a:r>
              <a:rPr lang="ru-RU" sz="2000" dirty="0" smtClean="0">
                <a:solidFill>
                  <a:schemeClr val="tx2"/>
                </a:solidFill>
                <a:latin typeface="Arial" panose="020B0604020202020204" pitchFamily="34" charset="0"/>
                <a:cs typeface="Arial" panose="020B0604020202020204" pitchFamily="34" charset="0"/>
              </a:rPr>
              <a:t>Отсутствие или </a:t>
            </a:r>
            <a:r>
              <a:rPr lang="ru-RU" sz="2000" dirty="0">
                <a:solidFill>
                  <a:schemeClr val="tx2"/>
                </a:solidFill>
                <a:latin typeface="Arial" panose="020B0604020202020204" pitchFamily="34" charset="0"/>
                <a:cs typeface="Arial" panose="020B0604020202020204" pitchFamily="34" charset="0"/>
              </a:rPr>
              <a:t>слабая проработка видов отчетности, механизмов мониторинга, внутреннего и внешнего контроля за процедурами освоения и распределения бюджетных и финансовых </a:t>
            </a:r>
            <a:r>
              <a:rPr lang="ru-RU" sz="2000" dirty="0" smtClean="0">
                <a:solidFill>
                  <a:schemeClr val="tx2"/>
                </a:solidFill>
                <a:latin typeface="Arial" panose="020B0604020202020204" pitchFamily="34" charset="0"/>
                <a:cs typeface="Arial" panose="020B0604020202020204" pitchFamily="34" charset="0"/>
              </a:rPr>
              <a:t>средств </a:t>
            </a:r>
          </a:p>
          <a:p>
            <a:pPr lvl="0">
              <a:lnSpc>
                <a:spcPct val="150000"/>
              </a:lnSpc>
              <a:spcBef>
                <a:spcPts val="1200"/>
              </a:spcBef>
            </a:pPr>
            <a:r>
              <a:rPr lang="ru-RU" sz="2000" dirty="0">
                <a:solidFill>
                  <a:srgbClr val="44546A"/>
                </a:solidFill>
                <a:latin typeface="Arial" panose="020B0604020202020204" pitchFamily="34" charset="0"/>
                <a:cs typeface="Arial" panose="020B0604020202020204" pitchFamily="34" charset="0"/>
              </a:rPr>
              <a:t>Непрозрачность расходования бюджетных и финансовых средств, в том числе несоблюдение п.п.9 ст. </a:t>
            </a:r>
            <a:r>
              <a:rPr lang="ru-RU" sz="2000">
                <a:solidFill>
                  <a:srgbClr val="44546A"/>
                </a:solidFill>
                <a:latin typeface="Arial" panose="020B0604020202020204" pitchFamily="34" charset="0"/>
                <a:cs typeface="Arial" panose="020B0604020202020204" pitchFamily="34" charset="0"/>
              </a:rPr>
              <a:t>6 Закона «О доступе к информации»</a:t>
            </a:r>
          </a:p>
          <a:p>
            <a:pPr>
              <a:lnSpc>
                <a:spcPct val="150000"/>
              </a:lnSpc>
              <a:spcBef>
                <a:spcPts val="1800"/>
              </a:spcBef>
            </a:pPr>
            <a:r>
              <a:rPr lang="ru-RU" sz="2000" smtClean="0">
                <a:solidFill>
                  <a:schemeClr val="tx2"/>
                </a:solidFill>
                <a:latin typeface="Arial" panose="020B0604020202020204" pitchFamily="34" charset="0"/>
                <a:cs typeface="Arial" panose="020B0604020202020204" pitchFamily="34" charset="0"/>
              </a:rPr>
              <a:t>Отсутствие </a:t>
            </a:r>
            <a:r>
              <a:rPr lang="ru-RU" sz="2000" dirty="0">
                <a:solidFill>
                  <a:schemeClr val="tx2"/>
                </a:solidFill>
                <a:latin typeface="Arial" panose="020B0604020202020204" pitchFamily="34" charset="0"/>
                <a:cs typeface="Arial" panose="020B0604020202020204" pitchFamily="34" charset="0"/>
              </a:rPr>
              <a:t>системы управления </a:t>
            </a:r>
            <a:r>
              <a:rPr lang="ru-RU" sz="2000" dirty="0" smtClean="0">
                <a:solidFill>
                  <a:schemeClr val="tx2"/>
                </a:solidFill>
                <a:latin typeface="Arial" panose="020B0604020202020204" pitchFamily="34" charset="0"/>
                <a:cs typeface="Arial" panose="020B0604020202020204" pitchFamily="34" charset="0"/>
              </a:rPr>
              <a:t>рисками</a:t>
            </a:r>
            <a:endParaRPr lang="ru-RU" sz="2000"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809625" y="4371975"/>
            <a:ext cx="904875" cy="523220"/>
          </a:xfrm>
          <a:prstGeom prst="rect">
            <a:avLst/>
          </a:prstGeom>
          <a:noFill/>
        </p:spPr>
        <p:txBody>
          <a:bodyPr wrap="square" rtlCol="0">
            <a:spAutoFit/>
          </a:bodyPr>
          <a:lstStyle/>
          <a:p>
            <a:r>
              <a:rPr lang="ru-RU" sz="2800" b="1" dirty="0" smtClean="0">
                <a:solidFill>
                  <a:schemeClr val="bg1"/>
                </a:solidFill>
                <a:latin typeface="Tahoma" pitchFamily="34" charset="0"/>
                <a:ea typeface="Tahoma" pitchFamily="34" charset="0"/>
                <a:cs typeface="Tahoma" pitchFamily="34" charset="0"/>
              </a:rPr>
              <a:t>1</a:t>
            </a:r>
            <a:endParaRPr lang="ru-RU" sz="28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234105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45</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85725" y="-1"/>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8125" y="2533649"/>
            <a:ext cx="254317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38125" y="2643455"/>
            <a:ext cx="2609850" cy="1323439"/>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ОСВОЕНИЕ И РАСПРЕДЕЛЕНИЕ БЮДЖЕТНЫХ И ФИНАНСОВЫХ СРЕДСТВ</a:t>
            </a:r>
            <a:endParaRPr lang="ru-RU" sz="1600" dirty="0">
              <a:solidFill>
                <a:schemeClr val="tx2"/>
              </a:solidFill>
              <a:latin typeface="Tahoma" pitchFamily="34" charset="0"/>
              <a:ea typeface="Tahoma" pitchFamily="34" charset="0"/>
              <a:cs typeface="Tahoma" pitchFamily="34" charset="0"/>
            </a:endParaRPr>
          </a:p>
        </p:txBody>
      </p:sp>
      <p:sp>
        <p:nvSpPr>
          <p:cNvPr id="5" name="Прямоугольник 4"/>
          <p:cNvSpPr/>
          <p:nvPr/>
        </p:nvSpPr>
        <p:spPr>
          <a:xfrm>
            <a:off x="2847975" y="382011"/>
            <a:ext cx="9486899" cy="5016758"/>
          </a:xfrm>
          <a:prstGeom prst="rect">
            <a:avLst/>
          </a:prstGeom>
        </p:spPr>
        <p:txBody>
          <a:bodyPr wrap="square">
            <a:spAutoFit/>
          </a:bodyPr>
          <a:lstStyle/>
          <a:p>
            <a:pPr>
              <a:lnSpc>
                <a:spcPct val="150000"/>
              </a:lnSpc>
              <a:spcBef>
                <a:spcPts val="1200"/>
              </a:spcBef>
            </a:pPr>
            <a:r>
              <a:rPr lang="ru-RU" sz="2000" dirty="0" smtClean="0">
                <a:solidFill>
                  <a:schemeClr val="tx2"/>
                </a:solidFill>
                <a:latin typeface="Arial" panose="020B0604020202020204" pitchFamily="34" charset="0"/>
                <a:cs typeface="Arial" panose="020B0604020202020204" pitchFamily="34" charset="0"/>
              </a:rPr>
              <a:t>Отсутствие подразделений</a:t>
            </a:r>
            <a:r>
              <a:rPr lang="ru-RU" sz="2000" dirty="0">
                <a:solidFill>
                  <a:schemeClr val="tx2"/>
                </a:solidFill>
                <a:latin typeface="Arial" panose="020B0604020202020204" pitchFamily="34" charset="0"/>
                <a:cs typeface="Arial" panose="020B0604020202020204" pitchFamily="34" charset="0"/>
              </a:rPr>
              <a:t>, выполняющих функции по внутреннему аудиту, внутреннему контролю при оперировании объектом анализа значительными суммами бюджетных и финансовых </a:t>
            </a:r>
            <a:r>
              <a:rPr lang="ru-RU" sz="2000" dirty="0" smtClean="0">
                <a:solidFill>
                  <a:schemeClr val="tx2"/>
                </a:solidFill>
                <a:latin typeface="Arial" panose="020B0604020202020204" pitchFamily="34" charset="0"/>
                <a:cs typeface="Arial" panose="020B0604020202020204" pitchFamily="34" charset="0"/>
              </a:rPr>
              <a:t>средств</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200"/>
              </a:spcBef>
            </a:pPr>
            <a:r>
              <a:rPr lang="ru-RU" sz="2000" dirty="0" smtClean="0">
                <a:solidFill>
                  <a:schemeClr val="tx2"/>
                </a:solidFill>
                <a:latin typeface="Arial" panose="020B0604020202020204" pitchFamily="34" charset="0"/>
                <a:cs typeface="Arial" panose="020B0604020202020204" pitchFamily="34" charset="0"/>
              </a:rPr>
              <a:t>Отсутствие за </a:t>
            </a:r>
            <a:r>
              <a:rPr lang="ru-RU" sz="2000" dirty="0">
                <a:solidFill>
                  <a:schemeClr val="tx2"/>
                </a:solidFill>
                <a:latin typeface="Arial" panose="020B0604020202020204" pitchFamily="34" charset="0"/>
                <a:cs typeface="Arial" panose="020B0604020202020204" pitchFamily="34" charset="0"/>
              </a:rPr>
              <a:t>предыдущие 2 года мероприятий по аудиту, ревизии и иных мер финансового контроля при оперировании объектом анализа значительными суммами бюджетных и финансовых </a:t>
            </a:r>
            <a:r>
              <a:rPr lang="ru-RU" sz="2000" dirty="0" smtClean="0">
                <a:solidFill>
                  <a:schemeClr val="tx2"/>
                </a:solidFill>
                <a:latin typeface="Arial" panose="020B0604020202020204" pitchFamily="34" charset="0"/>
                <a:cs typeface="Arial" panose="020B0604020202020204" pitchFamily="34" charset="0"/>
              </a:rPr>
              <a:t>средств</a:t>
            </a:r>
            <a:endParaRPr lang="ru-RU" sz="2000" dirty="0">
              <a:solidFill>
                <a:schemeClr val="tx2"/>
              </a:solidFill>
              <a:latin typeface="Arial" panose="020B0604020202020204" pitchFamily="34" charset="0"/>
              <a:cs typeface="Arial" panose="020B0604020202020204" pitchFamily="34" charset="0"/>
            </a:endParaRPr>
          </a:p>
          <a:p>
            <a:pPr>
              <a:lnSpc>
                <a:spcPct val="150000"/>
              </a:lnSpc>
              <a:spcBef>
                <a:spcPts val="1200"/>
              </a:spcBef>
            </a:pPr>
            <a:r>
              <a:rPr lang="ru-RU" sz="2000" dirty="0" smtClean="0">
                <a:solidFill>
                  <a:schemeClr val="tx2"/>
                </a:solidFill>
                <a:latin typeface="Arial" panose="020B0604020202020204" pitchFamily="34" charset="0"/>
                <a:cs typeface="Arial" panose="020B0604020202020204" pitchFamily="34" charset="0"/>
              </a:rPr>
              <a:t>Отсутствие утвержденного </a:t>
            </a:r>
            <a:r>
              <a:rPr lang="ru-RU" sz="2000" dirty="0">
                <a:solidFill>
                  <a:schemeClr val="tx2"/>
                </a:solidFill>
                <a:latin typeface="Arial" panose="020B0604020202020204" pitchFamily="34" charset="0"/>
                <a:cs typeface="Arial" panose="020B0604020202020204" pitchFamily="34" charset="0"/>
              </a:rPr>
              <a:t>документа, регламентирующего порядок размещения временно свободных денежных средств на текущих счетах банков, соответствующих мер мониторинга, контроля и персональной ответственности уполномоченных </a:t>
            </a:r>
            <a:r>
              <a:rPr lang="ru-RU" sz="2000" dirty="0" smtClean="0">
                <a:solidFill>
                  <a:schemeClr val="tx2"/>
                </a:solidFill>
                <a:latin typeface="Arial" panose="020B0604020202020204" pitchFamily="34" charset="0"/>
                <a:cs typeface="Arial" panose="020B0604020202020204" pitchFamily="34" charset="0"/>
              </a:rPr>
              <a:t>лиц</a:t>
            </a:r>
            <a:endParaRPr lang="ru-RU" sz="2000"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809625" y="4371975"/>
            <a:ext cx="904875" cy="523220"/>
          </a:xfrm>
          <a:prstGeom prst="rect">
            <a:avLst/>
          </a:prstGeom>
          <a:noFill/>
        </p:spPr>
        <p:txBody>
          <a:bodyPr wrap="square" rtlCol="0">
            <a:spAutoFit/>
          </a:bodyPr>
          <a:lstStyle/>
          <a:p>
            <a:r>
              <a:rPr lang="en-US" sz="2800" b="1" dirty="0" smtClean="0">
                <a:solidFill>
                  <a:schemeClr val="bg1"/>
                </a:solidFill>
                <a:latin typeface="Tahoma" pitchFamily="34" charset="0"/>
                <a:ea typeface="Tahoma" pitchFamily="34" charset="0"/>
                <a:cs typeface="Tahoma" pitchFamily="34" charset="0"/>
              </a:rPr>
              <a:t>2</a:t>
            </a:r>
            <a:endParaRPr lang="ru-RU" sz="28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57496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46</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438150" y="0"/>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38151" y="2533650"/>
            <a:ext cx="2183515" cy="154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73562" y="3090446"/>
            <a:ext cx="2387000" cy="338554"/>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ПРИМЕРЫ</a:t>
            </a:r>
            <a:endParaRPr lang="ru-RU" sz="1600" dirty="0">
              <a:solidFill>
                <a:schemeClr val="tx2"/>
              </a:solidFill>
              <a:latin typeface="Tahoma" pitchFamily="34" charset="0"/>
              <a:ea typeface="Tahoma" pitchFamily="34" charset="0"/>
              <a:cs typeface="Tahoma" pitchFamily="34" charset="0"/>
            </a:endParaRPr>
          </a:p>
        </p:txBody>
      </p:sp>
      <p:sp>
        <p:nvSpPr>
          <p:cNvPr id="10" name="TextBox 9"/>
          <p:cNvSpPr txBox="1"/>
          <p:nvPr/>
        </p:nvSpPr>
        <p:spPr>
          <a:xfrm>
            <a:off x="3070222" y="124522"/>
            <a:ext cx="8855075" cy="2354491"/>
          </a:xfrm>
          <a:prstGeom prst="rect">
            <a:avLst/>
          </a:prstGeom>
          <a:noFill/>
        </p:spPr>
        <p:txBody>
          <a:bodyPr wrap="square" rtlCol="0">
            <a:spAutoFit/>
          </a:bodyPr>
          <a:lstStyle/>
          <a:p>
            <a:pPr>
              <a:lnSpc>
                <a:spcPct val="150000"/>
              </a:lnSpc>
            </a:pPr>
            <a:r>
              <a:rPr lang="ru-RU" sz="1400" b="1" smtClean="0">
                <a:solidFill>
                  <a:schemeClr val="accent2"/>
                </a:solidFill>
                <a:latin typeface="Tahoma" pitchFamily="34" charset="0"/>
                <a:ea typeface="Tahoma" pitchFamily="34" charset="0"/>
                <a:cs typeface="Tahoma" pitchFamily="34" charset="0"/>
              </a:rPr>
              <a:t>ОКАЗАНИЕ </a:t>
            </a:r>
            <a:r>
              <a:rPr lang="ru-RU" sz="1400" b="1" dirty="0" smtClean="0">
                <a:solidFill>
                  <a:schemeClr val="accent2"/>
                </a:solidFill>
                <a:latin typeface="Tahoma" pitchFamily="34" charset="0"/>
                <a:ea typeface="Tahoma" pitchFamily="34" charset="0"/>
                <a:cs typeface="Tahoma" pitchFamily="34" charset="0"/>
              </a:rPr>
              <a:t>БЛАГОТВОРИТЕЛЬНОЙ ПОМОЩИ</a:t>
            </a:r>
          </a:p>
          <a:p>
            <a:pPr>
              <a:lnSpc>
                <a:spcPct val="150000"/>
              </a:lnSpc>
            </a:pPr>
            <a:r>
              <a:rPr lang="ru-RU" sz="1400" b="1" dirty="0" smtClean="0">
                <a:solidFill>
                  <a:srgbClr val="44546A"/>
                </a:solidFill>
                <a:latin typeface="Tahoma" pitchFamily="34" charset="0"/>
                <a:ea typeface="Tahoma" pitchFamily="34" charset="0"/>
                <a:cs typeface="Tahoma" pitchFamily="34" charset="0"/>
              </a:rPr>
              <a:t>ФАКТИЧЕСКАЯ СИТУАЦИЯ В ТОО «СК-ФАРМАЦИЯ»:</a:t>
            </a:r>
          </a:p>
          <a:p>
            <a:pPr>
              <a:lnSpc>
                <a:spcPct val="150000"/>
              </a:lnSpc>
            </a:pPr>
            <a:r>
              <a:rPr lang="ru-RU" sz="1400" dirty="0" smtClean="0">
                <a:solidFill>
                  <a:srgbClr val="44546A"/>
                </a:solidFill>
                <a:latin typeface="Tahoma" pitchFamily="34" charset="0"/>
                <a:ea typeface="Tahoma" pitchFamily="34" charset="0"/>
                <a:cs typeface="Tahoma" pitchFamily="34" charset="0"/>
              </a:rPr>
              <a:t>- не регламентирована процедура </a:t>
            </a:r>
            <a:r>
              <a:rPr lang="ru-RU" sz="1400" dirty="0">
                <a:solidFill>
                  <a:srgbClr val="44546A"/>
                </a:solidFill>
                <a:latin typeface="Tahoma" pitchFamily="34" charset="0"/>
                <a:ea typeface="Tahoma" pitchFamily="34" charset="0"/>
                <a:cs typeface="Tahoma" pitchFamily="34" charset="0"/>
              </a:rPr>
              <a:t>принятия решения </a:t>
            </a:r>
            <a:r>
              <a:rPr lang="ru-RU" sz="1400" dirty="0" smtClean="0">
                <a:solidFill>
                  <a:srgbClr val="44546A"/>
                </a:solidFill>
                <a:latin typeface="Tahoma" pitchFamily="34" charset="0"/>
                <a:ea typeface="Tahoma" pitchFamily="34" charset="0"/>
                <a:cs typeface="Tahoma" pitchFamily="34" charset="0"/>
              </a:rPr>
              <a:t>об оказании </a:t>
            </a:r>
            <a:r>
              <a:rPr lang="ru-RU" sz="1400" dirty="0">
                <a:solidFill>
                  <a:srgbClr val="44546A"/>
                </a:solidFill>
                <a:latin typeface="Tahoma" pitchFamily="34" charset="0"/>
                <a:ea typeface="Tahoma" pitchFamily="34" charset="0"/>
                <a:cs typeface="Tahoma" pitchFamily="34" charset="0"/>
              </a:rPr>
              <a:t>благотворительной помощи;</a:t>
            </a:r>
          </a:p>
          <a:p>
            <a:pPr>
              <a:lnSpc>
                <a:spcPct val="150000"/>
              </a:lnSpc>
            </a:pPr>
            <a:r>
              <a:rPr lang="ru-RU" sz="1400" dirty="0">
                <a:solidFill>
                  <a:srgbClr val="44546A"/>
                </a:solidFill>
                <a:latin typeface="Tahoma" pitchFamily="34" charset="0"/>
                <a:ea typeface="Tahoma" pitchFamily="34" charset="0"/>
                <a:cs typeface="Tahoma" pitchFamily="34" charset="0"/>
              </a:rPr>
              <a:t>- </a:t>
            </a:r>
            <a:r>
              <a:rPr lang="ru-RU" sz="1400" dirty="0" smtClean="0">
                <a:solidFill>
                  <a:srgbClr val="44546A"/>
                </a:solidFill>
                <a:latin typeface="Tahoma" pitchFamily="34" charset="0"/>
                <a:ea typeface="Tahoma" pitchFamily="34" charset="0"/>
                <a:cs typeface="Tahoma" pitchFamily="34" charset="0"/>
              </a:rPr>
              <a:t>отсутствует мониторинг </a:t>
            </a:r>
            <a:r>
              <a:rPr lang="ru-RU" sz="1400" dirty="0">
                <a:solidFill>
                  <a:srgbClr val="44546A"/>
                </a:solidFill>
                <a:latin typeface="Tahoma" pitchFamily="34" charset="0"/>
                <a:ea typeface="Tahoma" pitchFamily="34" charset="0"/>
                <a:cs typeface="Tahoma" pitchFamily="34" charset="0"/>
              </a:rPr>
              <a:t>целевого расходования спонсорской и благотворительной помощи;</a:t>
            </a:r>
          </a:p>
          <a:p>
            <a:pPr marL="285750" indent="-285750">
              <a:lnSpc>
                <a:spcPct val="150000"/>
              </a:lnSpc>
              <a:buFontTx/>
              <a:buChar char="-"/>
            </a:pPr>
            <a:r>
              <a:rPr lang="ru-RU" sz="1400" dirty="0" smtClean="0">
                <a:solidFill>
                  <a:srgbClr val="44546A"/>
                </a:solidFill>
                <a:latin typeface="Tahoma" pitchFamily="34" charset="0"/>
                <a:ea typeface="Tahoma" pitchFamily="34" charset="0"/>
                <a:cs typeface="Tahoma" pitchFamily="34" charset="0"/>
              </a:rPr>
              <a:t>не определены лица</a:t>
            </a:r>
            <a:r>
              <a:rPr lang="ru-RU" sz="1400" dirty="0">
                <a:solidFill>
                  <a:srgbClr val="44546A"/>
                </a:solidFill>
                <a:latin typeface="Tahoma" pitchFamily="34" charset="0"/>
                <a:ea typeface="Tahoma" pitchFamily="34" charset="0"/>
                <a:cs typeface="Tahoma" pitchFamily="34" charset="0"/>
              </a:rPr>
              <a:t>, ответственные за организацию </a:t>
            </a:r>
            <a:r>
              <a:rPr lang="ru-RU" sz="1400" dirty="0" smtClean="0">
                <a:solidFill>
                  <a:srgbClr val="44546A"/>
                </a:solidFill>
                <a:latin typeface="Tahoma" pitchFamily="34" charset="0"/>
                <a:ea typeface="Tahoma" pitchFamily="34" charset="0"/>
                <a:cs typeface="Tahoma" pitchFamily="34" charset="0"/>
              </a:rPr>
              <a:t>мониторинга.</a:t>
            </a:r>
          </a:p>
          <a:p>
            <a:pPr marL="285750" indent="-285750">
              <a:lnSpc>
                <a:spcPct val="150000"/>
              </a:lnSpc>
              <a:buFontTx/>
              <a:buChar char="-"/>
            </a:pPr>
            <a:r>
              <a:rPr lang="ru-RU" sz="1400" b="1" dirty="0">
                <a:solidFill>
                  <a:schemeClr val="tx2"/>
                </a:solidFill>
                <a:latin typeface="Tahoma" pitchFamily="34" charset="0"/>
                <a:ea typeface="Tahoma" pitchFamily="34" charset="0"/>
                <a:cs typeface="Tahoma" pitchFamily="34" charset="0"/>
              </a:rPr>
              <a:t>РЕЗУЛЬТАТ: </a:t>
            </a:r>
            <a:br>
              <a:rPr lang="ru-RU" sz="1400" b="1" dirty="0">
                <a:solidFill>
                  <a:schemeClr val="tx2"/>
                </a:solidFill>
                <a:latin typeface="Tahoma" pitchFamily="34" charset="0"/>
                <a:ea typeface="Tahoma" pitchFamily="34" charset="0"/>
                <a:cs typeface="Tahoma" pitchFamily="34" charset="0"/>
              </a:rPr>
            </a:br>
            <a:r>
              <a:rPr lang="ru-RU" sz="1400" dirty="0">
                <a:solidFill>
                  <a:schemeClr val="tx2"/>
                </a:solidFill>
                <a:latin typeface="Tahoma" pitchFamily="34" charset="0"/>
                <a:ea typeface="Tahoma" pitchFamily="34" charset="0"/>
                <a:cs typeface="Tahoma" pitchFamily="34" charset="0"/>
              </a:rPr>
              <a:t>за  2018г. – 2019г. из 131 млн тенге, по 53 млн тенге нет подтверждающих </a:t>
            </a:r>
            <a:r>
              <a:rPr lang="ru-RU" sz="1400" dirty="0" smtClean="0">
                <a:solidFill>
                  <a:schemeClr val="tx2"/>
                </a:solidFill>
                <a:latin typeface="Tahoma" pitchFamily="34" charset="0"/>
                <a:ea typeface="Tahoma" pitchFamily="34" charset="0"/>
                <a:cs typeface="Tahoma" pitchFamily="34" charset="0"/>
              </a:rPr>
              <a:t>документов</a:t>
            </a:r>
            <a:endParaRPr lang="ru-RU" sz="1400" dirty="0">
              <a:solidFill>
                <a:srgbClr val="44546A"/>
              </a:solidFill>
              <a:latin typeface="Tahoma" pitchFamily="34" charset="0"/>
              <a:ea typeface="Tahoma" pitchFamily="34" charset="0"/>
              <a:cs typeface="Tahoma" pitchFamily="34" charset="0"/>
            </a:endParaRPr>
          </a:p>
        </p:txBody>
      </p:sp>
      <p:sp>
        <p:nvSpPr>
          <p:cNvPr id="11" name="TextBox 10"/>
          <p:cNvSpPr txBox="1"/>
          <p:nvPr/>
        </p:nvSpPr>
        <p:spPr>
          <a:xfrm>
            <a:off x="3017594" y="2783003"/>
            <a:ext cx="8877297" cy="3323987"/>
          </a:xfrm>
          <a:prstGeom prst="rect">
            <a:avLst/>
          </a:prstGeom>
          <a:noFill/>
        </p:spPr>
        <p:txBody>
          <a:bodyPr wrap="square" rtlCol="0">
            <a:spAutoFit/>
          </a:bodyPr>
          <a:lstStyle/>
          <a:p>
            <a:pPr>
              <a:lnSpc>
                <a:spcPct val="150000"/>
              </a:lnSpc>
            </a:pPr>
            <a:r>
              <a:rPr lang="ru-RU" sz="1400" b="1" dirty="0" smtClean="0">
                <a:solidFill>
                  <a:schemeClr val="accent2"/>
                </a:solidFill>
                <a:latin typeface="Tahoma" pitchFamily="34" charset="0"/>
                <a:ea typeface="Tahoma" pitchFamily="34" charset="0"/>
                <a:cs typeface="Tahoma" pitchFamily="34" charset="0"/>
              </a:rPr>
              <a:t>РАЗМЕЩЕНИЕ СВОБОДНЫХ СРЕДСТВ НА ДЕПОЗИТЕ</a:t>
            </a:r>
          </a:p>
          <a:p>
            <a:pPr>
              <a:lnSpc>
                <a:spcPct val="150000"/>
              </a:lnSpc>
            </a:pPr>
            <a:r>
              <a:rPr lang="ru-RU" sz="1400" b="1" dirty="0" smtClean="0">
                <a:solidFill>
                  <a:schemeClr val="tx2"/>
                </a:solidFill>
                <a:latin typeface="Tahoma" pitchFamily="34" charset="0"/>
                <a:ea typeface="Tahoma" pitchFamily="34" charset="0"/>
                <a:cs typeface="Tahoma" pitchFamily="34" charset="0"/>
              </a:rPr>
              <a:t>ФАКТИЧЕСКАЯ СИТУАЦИЯ В АО «ЦЕНТР МЕЖДУНАРОДНЫХ ПРОГРАММ»:</a:t>
            </a:r>
          </a:p>
          <a:p>
            <a:pPr>
              <a:lnSpc>
                <a:spcPct val="150000"/>
              </a:lnSpc>
            </a:pPr>
            <a:r>
              <a:rPr lang="ru-RU" sz="1600" dirty="0">
                <a:solidFill>
                  <a:schemeClr val="tx2"/>
                </a:solidFill>
                <a:latin typeface="Tahoma" pitchFamily="34" charset="0"/>
                <a:ea typeface="Tahoma" pitchFamily="34" charset="0"/>
                <a:cs typeface="Tahoma" pitchFamily="34" charset="0"/>
              </a:rPr>
              <a:t> </a:t>
            </a:r>
            <a:r>
              <a:rPr lang="ru-RU" sz="1600" dirty="0" smtClean="0">
                <a:solidFill>
                  <a:schemeClr val="tx2"/>
                </a:solidFill>
                <a:latin typeface="Tahoma" pitchFamily="34" charset="0"/>
                <a:ea typeface="Tahoma" pitchFamily="34" charset="0"/>
                <a:cs typeface="Tahoma" pitchFamily="34" charset="0"/>
              </a:rPr>
              <a:t>- наличие компетенции по размещению </a:t>
            </a:r>
            <a:r>
              <a:rPr lang="ru-RU" sz="1600" dirty="0">
                <a:solidFill>
                  <a:schemeClr val="tx2"/>
                </a:solidFill>
                <a:latin typeface="Tahoma" pitchFamily="34" charset="0"/>
                <a:ea typeface="Tahoma" pitchFamily="34" charset="0"/>
                <a:cs typeface="Tahoma" pitchFamily="34" charset="0"/>
              </a:rPr>
              <a:t>временно свободных денежных средств на депозитах в банках 2-го уровня</a:t>
            </a:r>
            <a:r>
              <a:rPr lang="ru-RU" sz="1600" dirty="0" smtClean="0">
                <a:solidFill>
                  <a:schemeClr val="tx2"/>
                </a:solidFill>
                <a:latin typeface="Tahoma" pitchFamily="34" charset="0"/>
                <a:ea typeface="Tahoma" pitchFamily="34" charset="0"/>
                <a:cs typeface="Tahoma" pitchFamily="34" charset="0"/>
              </a:rPr>
              <a:t>.</a:t>
            </a:r>
          </a:p>
          <a:p>
            <a:pPr>
              <a:lnSpc>
                <a:spcPct val="150000"/>
              </a:lnSpc>
            </a:pPr>
            <a:r>
              <a:rPr lang="ru-RU" sz="1600" dirty="0" smtClean="0">
                <a:solidFill>
                  <a:schemeClr val="tx2"/>
                </a:solidFill>
                <a:latin typeface="Tahoma" pitchFamily="34" charset="0"/>
                <a:ea typeface="Tahoma" pitchFamily="34" charset="0"/>
                <a:cs typeface="Tahoma" pitchFamily="34" charset="0"/>
              </a:rPr>
              <a:t>- не регламентирован </a:t>
            </a:r>
            <a:r>
              <a:rPr lang="ru-RU" sz="1600" dirty="0">
                <a:solidFill>
                  <a:schemeClr val="tx2"/>
                </a:solidFill>
                <a:latin typeface="Tahoma" pitchFamily="34" charset="0"/>
                <a:ea typeface="Tahoma" pitchFamily="34" charset="0"/>
                <a:cs typeface="Tahoma" pitchFamily="34" charset="0"/>
              </a:rPr>
              <a:t>порядок размещения </a:t>
            </a:r>
            <a:r>
              <a:rPr lang="ru-RU" sz="1400" i="1" dirty="0" smtClean="0">
                <a:solidFill>
                  <a:schemeClr val="tx2"/>
                </a:solidFill>
                <a:latin typeface="Tahoma" pitchFamily="34" charset="0"/>
                <a:ea typeface="Tahoma" pitchFamily="34" charset="0"/>
                <a:cs typeface="Tahoma" pitchFamily="34" charset="0"/>
              </a:rPr>
              <a:t>(критерии выбора банков, меры </a:t>
            </a:r>
            <a:r>
              <a:rPr lang="ru-RU" sz="1400" i="1" dirty="0">
                <a:solidFill>
                  <a:schemeClr val="tx2"/>
                </a:solidFill>
                <a:latin typeface="Tahoma" pitchFamily="34" charset="0"/>
                <a:ea typeface="Tahoma" pitchFamily="34" charset="0"/>
                <a:cs typeface="Tahoma" pitchFamily="34" charset="0"/>
              </a:rPr>
              <a:t>мониторинга, </a:t>
            </a:r>
            <a:r>
              <a:rPr lang="ru-RU" sz="1400" i="1" dirty="0" smtClean="0">
                <a:solidFill>
                  <a:schemeClr val="tx2"/>
                </a:solidFill>
                <a:latin typeface="Tahoma" pitchFamily="34" charset="0"/>
                <a:ea typeface="Tahoma" pitchFamily="34" charset="0"/>
                <a:cs typeface="Tahoma" pitchFamily="34" charset="0"/>
              </a:rPr>
              <a:t>персональная ответственность должностных лиц)</a:t>
            </a:r>
            <a:endParaRPr lang="ru-RU" sz="1400" i="1" dirty="0">
              <a:solidFill>
                <a:schemeClr val="tx2"/>
              </a:solidFill>
              <a:latin typeface="Tahoma" pitchFamily="34" charset="0"/>
              <a:ea typeface="Tahoma" pitchFamily="34" charset="0"/>
              <a:cs typeface="Tahoma" pitchFamily="34" charset="0"/>
            </a:endParaRPr>
          </a:p>
          <a:p>
            <a:pPr>
              <a:lnSpc>
                <a:spcPct val="150000"/>
              </a:lnSpc>
            </a:pPr>
            <a:r>
              <a:rPr lang="ru-RU" sz="1600" b="1" dirty="0" smtClean="0">
                <a:solidFill>
                  <a:schemeClr val="tx2"/>
                </a:solidFill>
                <a:latin typeface="Tahoma" pitchFamily="34" charset="0"/>
                <a:ea typeface="Tahoma" pitchFamily="34" charset="0"/>
                <a:cs typeface="Tahoma" pitchFamily="34" charset="0"/>
              </a:rPr>
              <a:t>РЕЗУЛЬТАТ: </a:t>
            </a:r>
            <a:r>
              <a:rPr lang="ru-RU" sz="1600" dirty="0" smtClean="0">
                <a:solidFill>
                  <a:schemeClr val="tx2"/>
                </a:solidFill>
                <a:latin typeface="Tahoma" pitchFamily="34" charset="0"/>
                <a:ea typeface="Tahoma" pitchFamily="34" charset="0"/>
                <a:cs typeface="Tahoma" pitchFamily="34" charset="0"/>
              </a:rPr>
              <a:t>размещение свободных </a:t>
            </a:r>
            <a:r>
              <a:rPr lang="ru-RU" sz="1600" dirty="0">
                <a:solidFill>
                  <a:schemeClr val="tx2"/>
                </a:solidFill>
                <a:latin typeface="Tahoma" pitchFamily="34" charset="0"/>
                <a:ea typeface="Tahoma" pitchFamily="34" charset="0"/>
                <a:cs typeface="Tahoma" pitchFamily="34" charset="0"/>
              </a:rPr>
              <a:t>денежных средств </a:t>
            </a:r>
            <a:r>
              <a:rPr lang="ru-RU" sz="1600" dirty="0" smtClean="0">
                <a:solidFill>
                  <a:schemeClr val="tx2"/>
                </a:solidFill>
                <a:latin typeface="Tahoma" pitchFamily="34" charset="0"/>
                <a:ea typeface="Tahoma" pitchFamily="34" charset="0"/>
                <a:cs typeface="Tahoma" pitchFamily="34" charset="0"/>
              </a:rPr>
              <a:t>на </a:t>
            </a:r>
            <a:r>
              <a:rPr lang="ru-RU" sz="1600" dirty="0">
                <a:solidFill>
                  <a:schemeClr val="tx2"/>
                </a:solidFill>
                <a:latin typeface="Tahoma" pitchFamily="34" charset="0"/>
                <a:ea typeface="Tahoma" pitchFamily="34" charset="0"/>
                <a:cs typeface="Tahoma" pitchFamily="34" charset="0"/>
              </a:rPr>
              <a:t>депозитах в банках 2-го уровня, </a:t>
            </a:r>
            <a:r>
              <a:rPr lang="ru-RU" sz="1600" dirty="0" smtClean="0">
                <a:solidFill>
                  <a:schemeClr val="tx2"/>
                </a:solidFill>
                <a:latin typeface="Tahoma" pitchFamily="34" charset="0"/>
                <a:ea typeface="Tahoma" pitchFamily="34" charset="0"/>
                <a:cs typeface="Tahoma" pitchFamily="34" charset="0"/>
              </a:rPr>
              <a:t>которые в </a:t>
            </a:r>
            <a:r>
              <a:rPr lang="ru-RU" sz="1600" dirty="0">
                <a:solidFill>
                  <a:schemeClr val="tx2"/>
                </a:solidFill>
                <a:latin typeface="Tahoma" pitchFamily="34" charset="0"/>
                <a:ea typeface="Tahoma" pitchFamily="34" charset="0"/>
                <a:cs typeface="Tahoma" pitchFamily="34" charset="0"/>
              </a:rPr>
              <a:t>дальнейшем </a:t>
            </a:r>
            <a:r>
              <a:rPr lang="ru-RU" sz="1600" dirty="0" smtClean="0">
                <a:solidFill>
                  <a:schemeClr val="tx2"/>
                </a:solidFill>
                <a:latin typeface="Tahoma" pitchFamily="34" charset="0"/>
                <a:ea typeface="Tahoma" pitchFamily="34" charset="0"/>
                <a:cs typeface="Tahoma" pitchFamily="34" charset="0"/>
              </a:rPr>
              <a:t>признаны </a:t>
            </a:r>
            <a:r>
              <a:rPr lang="ru-RU" sz="1600" dirty="0">
                <a:solidFill>
                  <a:schemeClr val="tx2"/>
                </a:solidFill>
                <a:latin typeface="Tahoma" pitchFamily="34" charset="0"/>
                <a:ea typeface="Tahoma" pitchFamily="34" charset="0"/>
                <a:cs typeface="Tahoma" pitchFamily="34" charset="0"/>
              </a:rPr>
              <a:t>банкротами. </a:t>
            </a:r>
            <a:r>
              <a:rPr lang="ru-RU" sz="1600" dirty="0" smtClean="0">
                <a:solidFill>
                  <a:schemeClr val="tx2"/>
                </a:solidFill>
                <a:latin typeface="Tahoma" pitchFamily="34" charset="0"/>
                <a:ea typeface="Tahoma" pitchFamily="34" charset="0"/>
                <a:cs typeface="Tahoma" pitchFamily="34" charset="0"/>
              </a:rPr>
              <a:t/>
            </a:r>
            <a:br>
              <a:rPr lang="ru-RU" sz="1600" dirty="0" smtClean="0">
                <a:solidFill>
                  <a:schemeClr val="tx2"/>
                </a:solidFill>
                <a:latin typeface="Tahoma" pitchFamily="34" charset="0"/>
                <a:ea typeface="Tahoma" pitchFamily="34" charset="0"/>
                <a:cs typeface="Tahoma" pitchFamily="34" charset="0"/>
              </a:rPr>
            </a:br>
            <a:r>
              <a:rPr lang="ru-RU" sz="1600" dirty="0" smtClean="0">
                <a:solidFill>
                  <a:schemeClr val="tx2"/>
                </a:solidFill>
                <a:latin typeface="Tahoma" pitchFamily="34" charset="0"/>
                <a:ea typeface="Tahoma" pitchFamily="34" charset="0"/>
                <a:cs typeface="Tahoma" pitchFamily="34" charset="0"/>
              </a:rPr>
              <a:t>Более </a:t>
            </a:r>
            <a:r>
              <a:rPr lang="ru-RU" sz="1600" b="1" dirty="0">
                <a:solidFill>
                  <a:schemeClr val="tx2"/>
                </a:solidFill>
                <a:latin typeface="Tahoma" pitchFamily="34" charset="0"/>
                <a:ea typeface="Tahoma" pitchFamily="34" charset="0"/>
                <a:cs typeface="Tahoma" pitchFamily="34" charset="0"/>
              </a:rPr>
              <a:t>1 млрд </a:t>
            </a:r>
            <a:r>
              <a:rPr lang="ru-RU" sz="1600" b="1" dirty="0" smtClean="0">
                <a:solidFill>
                  <a:schemeClr val="tx2"/>
                </a:solidFill>
                <a:latin typeface="Tahoma" pitchFamily="34" charset="0"/>
                <a:ea typeface="Tahoma" pitchFamily="34" charset="0"/>
                <a:cs typeface="Tahoma" pitchFamily="34" charset="0"/>
              </a:rPr>
              <a:t>тенге </a:t>
            </a:r>
            <a:r>
              <a:rPr lang="ru-RU" sz="1600" dirty="0" smtClean="0">
                <a:solidFill>
                  <a:schemeClr val="tx2"/>
                </a:solidFill>
                <a:latin typeface="Tahoma" pitchFamily="34" charset="0"/>
                <a:ea typeface="Tahoma" pitchFamily="34" charset="0"/>
                <a:cs typeface="Tahoma" pitchFamily="34" charset="0"/>
              </a:rPr>
              <a:t>бюджетных средств остались </a:t>
            </a:r>
            <a:r>
              <a:rPr lang="ru-RU" sz="1600" dirty="0">
                <a:solidFill>
                  <a:schemeClr val="tx2"/>
                </a:solidFill>
                <a:latin typeface="Tahoma" pitchFamily="34" charset="0"/>
                <a:ea typeface="Tahoma" pitchFamily="34" charset="0"/>
                <a:cs typeface="Tahoma" pitchFamily="34" charset="0"/>
              </a:rPr>
              <a:t>на счетах банков-банкротов</a:t>
            </a:r>
            <a:r>
              <a:rPr lang="ru-RU" dirty="0" smtClean="0">
                <a:solidFill>
                  <a:schemeClr val="tx2"/>
                </a:solidFill>
                <a:latin typeface="Tahoma" pitchFamily="34" charset="0"/>
                <a:ea typeface="Tahoma" pitchFamily="34" charset="0"/>
                <a:cs typeface="Tahoma" pitchFamily="34" charset="0"/>
              </a:rPr>
              <a:t>.</a:t>
            </a:r>
            <a:endParaRPr lang="ru-RU" dirty="0">
              <a:solidFill>
                <a:schemeClr val="tx2"/>
              </a:solidFill>
              <a:latin typeface="Tahoma" pitchFamily="34" charset="0"/>
              <a:ea typeface="Tahoma" pitchFamily="34" charset="0"/>
              <a:cs typeface="Tahoma" pitchFamily="34" charset="0"/>
            </a:endParaRPr>
          </a:p>
        </p:txBody>
      </p:sp>
      <p:sp>
        <p:nvSpPr>
          <p:cNvPr id="4" name="Прямоугольник 3"/>
          <p:cNvSpPr/>
          <p:nvPr/>
        </p:nvSpPr>
        <p:spPr>
          <a:xfrm>
            <a:off x="3013952" y="-18901"/>
            <a:ext cx="8810625" cy="2641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013951" y="2701980"/>
            <a:ext cx="8810625" cy="3750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81915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47</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438150" y="0"/>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52476" y="2457451"/>
            <a:ext cx="2228850" cy="1504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85800" y="3013194"/>
            <a:ext cx="2384422" cy="369332"/>
          </a:xfrm>
          <a:prstGeom prst="rect">
            <a:avLst/>
          </a:prstGeom>
          <a:noFill/>
        </p:spPr>
        <p:txBody>
          <a:bodyPr wrap="square" rtlCol="0">
            <a:spAutoFit/>
          </a:bodyPr>
          <a:lstStyle/>
          <a:p>
            <a:pPr algn="ctr"/>
            <a:r>
              <a:rPr lang="ru-RU" b="1" dirty="0" smtClean="0">
                <a:solidFill>
                  <a:schemeClr val="tx2"/>
                </a:solidFill>
                <a:latin typeface="Tahoma" pitchFamily="34" charset="0"/>
                <a:ea typeface="Tahoma" pitchFamily="34" charset="0"/>
                <a:cs typeface="Tahoma" pitchFamily="34" charset="0"/>
              </a:rPr>
              <a:t>ПРИМЕР</a:t>
            </a:r>
            <a:endParaRPr lang="ru-RU" sz="1600" dirty="0">
              <a:solidFill>
                <a:schemeClr val="tx2"/>
              </a:solidFill>
              <a:latin typeface="Tahoma" pitchFamily="34" charset="0"/>
              <a:ea typeface="Tahoma" pitchFamily="34" charset="0"/>
              <a:cs typeface="Tahoma" pitchFamily="34" charset="0"/>
            </a:endParaRPr>
          </a:p>
        </p:txBody>
      </p:sp>
      <p:sp>
        <p:nvSpPr>
          <p:cNvPr id="10" name="TextBox 9"/>
          <p:cNvSpPr txBox="1"/>
          <p:nvPr/>
        </p:nvSpPr>
        <p:spPr>
          <a:xfrm>
            <a:off x="3070222" y="490637"/>
            <a:ext cx="8855075" cy="1569660"/>
          </a:xfrm>
          <a:prstGeom prst="rect">
            <a:avLst/>
          </a:prstGeom>
          <a:noFill/>
        </p:spPr>
        <p:txBody>
          <a:bodyPr wrap="square" rtlCol="0">
            <a:spAutoFit/>
          </a:bodyPr>
          <a:lstStyle/>
          <a:p>
            <a:pPr>
              <a:lnSpc>
                <a:spcPct val="200000"/>
              </a:lnSpc>
            </a:pPr>
            <a:r>
              <a:rPr lang="ru-RU" sz="1600" b="1" dirty="0" smtClean="0">
                <a:solidFill>
                  <a:srgbClr val="44546A"/>
                </a:solidFill>
                <a:latin typeface="Tahoma" pitchFamily="34" charset="0"/>
                <a:ea typeface="Tahoma" pitchFamily="34" charset="0"/>
                <a:cs typeface="Tahoma" pitchFamily="34" charset="0"/>
              </a:rPr>
              <a:t>ФАКТИЧЕСКАЯ СИТУАЦИЯ В АО «ЦЕНТР МЕЖДУНАРОДНЫХ ПРОГРАММ»:</a:t>
            </a:r>
          </a:p>
          <a:p>
            <a:pPr>
              <a:lnSpc>
                <a:spcPct val="200000"/>
              </a:lnSpc>
            </a:pPr>
            <a:r>
              <a:rPr lang="ru-RU" sz="1600" dirty="0" smtClean="0">
                <a:solidFill>
                  <a:srgbClr val="44546A"/>
                </a:solidFill>
                <a:latin typeface="Tahoma" pitchFamily="34" charset="0"/>
                <a:ea typeface="Tahoma" pitchFamily="34" charset="0"/>
                <a:cs typeface="Tahoma" pitchFamily="34" charset="0"/>
              </a:rPr>
              <a:t>Отсутствие </a:t>
            </a:r>
            <a:r>
              <a:rPr lang="ru-RU" sz="1600" dirty="0">
                <a:solidFill>
                  <a:srgbClr val="44546A"/>
                </a:solidFill>
                <a:latin typeface="Tahoma" pitchFamily="34" charset="0"/>
                <a:ea typeface="Tahoma" pitchFamily="34" charset="0"/>
                <a:cs typeface="Tahoma" pitchFamily="34" charset="0"/>
              </a:rPr>
              <a:t>должного ведомственного контроля за освоением бюджетных средств со </a:t>
            </a:r>
            <a:r>
              <a:rPr lang="ru-RU" sz="1600" dirty="0" smtClean="0">
                <a:solidFill>
                  <a:srgbClr val="44546A"/>
                </a:solidFill>
                <a:latin typeface="Tahoma" pitchFamily="34" charset="0"/>
                <a:ea typeface="Tahoma" pitchFamily="34" charset="0"/>
                <a:cs typeface="Tahoma" pitchFamily="34" charset="0"/>
              </a:rPr>
              <a:t>  </a:t>
            </a:r>
          </a:p>
          <a:p>
            <a:pPr>
              <a:lnSpc>
                <a:spcPct val="200000"/>
              </a:lnSpc>
            </a:pPr>
            <a:r>
              <a:rPr lang="ru-RU" sz="1600" dirty="0" smtClean="0">
                <a:solidFill>
                  <a:srgbClr val="44546A"/>
                </a:solidFill>
                <a:latin typeface="Tahoma" pitchFamily="34" charset="0"/>
                <a:ea typeface="Tahoma" pitchFamily="34" charset="0"/>
                <a:cs typeface="Tahoma" pitchFamily="34" charset="0"/>
              </a:rPr>
              <a:t>стороны </a:t>
            </a:r>
            <a:r>
              <a:rPr lang="ru-RU" sz="1600" dirty="0">
                <a:solidFill>
                  <a:srgbClr val="44546A"/>
                </a:solidFill>
                <a:latin typeface="Tahoma" pitchFamily="34" charset="0"/>
                <a:ea typeface="Tahoma" pitchFamily="34" charset="0"/>
                <a:cs typeface="Tahoma" pitchFamily="34" charset="0"/>
              </a:rPr>
              <a:t>профильного министерства и руководства </a:t>
            </a:r>
            <a:r>
              <a:rPr lang="ru-RU" sz="1600" dirty="0" smtClean="0">
                <a:solidFill>
                  <a:srgbClr val="44546A"/>
                </a:solidFill>
                <a:latin typeface="Tahoma" pitchFamily="34" charset="0"/>
                <a:ea typeface="Tahoma" pitchFamily="34" charset="0"/>
                <a:cs typeface="Tahoma" pitchFamily="34" charset="0"/>
              </a:rPr>
              <a:t>АО</a:t>
            </a:r>
            <a:endParaRPr lang="ru-RU" sz="1600" dirty="0">
              <a:solidFill>
                <a:srgbClr val="44546A"/>
              </a:solidFill>
              <a:latin typeface="Tahoma" pitchFamily="34" charset="0"/>
              <a:ea typeface="Tahoma" pitchFamily="34" charset="0"/>
              <a:cs typeface="Tahoma" pitchFamily="34" charset="0"/>
            </a:endParaRPr>
          </a:p>
        </p:txBody>
      </p:sp>
      <p:sp>
        <p:nvSpPr>
          <p:cNvPr id="11" name="TextBox 10"/>
          <p:cNvSpPr txBox="1"/>
          <p:nvPr/>
        </p:nvSpPr>
        <p:spPr>
          <a:xfrm>
            <a:off x="3070222" y="2924672"/>
            <a:ext cx="8750303" cy="2585323"/>
          </a:xfrm>
          <a:prstGeom prst="rect">
            <a:avLst/>
          </a:prstGeom>
          <a:noFill/>
        </p:spPr>
        <p:txBody>
          <a:bodyPr wrap="square" rtlCol="0">
            <a:spAutoFit/>
          </a:bodyPr>
          <a:lstStyle/>
          <a:p>
            <a:pPr>
              <a:lnSpc>
                <a:spcPct val="150000"/>
              </a:lnSpc>
            </a:pPr>
            <a:r>
              <a:rPr lang="ru-RU" b="1" dirty="0" smtClean="0">
                <a:solidFill>
                  <a:schemeClr val="tx2"/>
                </a:solidFill>
                <a:latin typeface="Tahoma" pitchFamily="34" charset="0"/>
                <a:ea typeface="Tahoma" pitchFamily="34" charset="0"/>
                <a:cs typeface="Tahoma" pitchFamily="34" charset="0"/>
              </a:rPr>
              <a:t>РЕЗУЛЬТАТ: </a:t>
            </a:r>
            <a:br>
              <a:rPr lang="ru-RU" b="1" dirty="0" smtClean="0">
                <a:solidFill>
                  <a:schemeClr val="tx2"/>
                </a:solidFill>
                <a:latin typeface="Tahoma" pitchFamily="34" charset="0"/>
                <a:ea typeface="Tahoma" pitchFamily="34" charset="0"/>
                <a:cs typeface="Tahoma" pitchFamily="34" charset="0"/>
              </a:rPr>
            </a:br>
            <a:r>
              <a:rPr lang="ru-RU" dirty="0" smtClean="0">
                <a:solidFill>
                  <a:schemeClr val="tx2"/>
                </a:solidFill>
                <a:latin typeface="Tahoma" pitchFamily="34" charset="0"/>
                <a:ea typeface="Tahoma" pitchFamily="34" charset="0"/>
                <a:cs typeface="Tahoma" pitchFamily="34" charset="0"/>
              </a:rPr>
              <a:t>зам</a:t>
            </a:r>
            <a:r>
              <a:rPr lang="ru-RU" dirty="0">
                <a:solidFill>
                  <a:schemeClr val="tx2"/>
                </a:solidFill>
                <a:latin typeface="Tahoma" pitchFamily="34" charset="0"/>
                <a:ea typeface="Tahoma" pitchFamily="34" charset="0"/>
                <a:cs typeface="Tahoma" pitchFamily="34" charset="0"/>
              </a:rPr>
              <a:t>. гл. бухгалтера совершал длящееся преступление по (необоснованное перечисление средств, предназначенных для возврата в бюджет, третьим лицам, ст. 189 УК РК).</a:t>
            </a:r>
          </a:p>
          <a:p>
            <a:pPr>
              <a:lnSpc>
                <a:spcPct val="150000"/>
              </a:lnSpc>
            </a:pPr>
            <a:r>
              <a:rPr lang="ru-RU" dirty="0">
                <a:solidFill>
                  <a:schemeClr val="tx2"/>
                </a:solidFill>
                <a:latin typeface="Tahoma" pitchFamily="34" charset="0"/>
                <a:ea typeface="Tahoma" pitchFamily="34" charset="0"/>
                <a:cs typeface="Tahoma" pitchFamily="34" charset="0"/>
              </a:rPr>
              <a:t>Данный работник за 8 лет, начиная с 2009 года по 2016 годы, похитил денежные средства в особо крупном размере на сумму свыше 472 млн тенге</a:t>
            </a:r>
            <a:r>
              <a:rPr lang="ru-RU" dirty="0" smtClean="0">
                <a:solidFill>
                  <a:schemeClr val="tx2"/>
                </a:solidFill>
                <a:latin typeface="Tahoma" pitchFamily="34" charset="0"/>
                <a:ea typeface="Tahoma" pitchFamily="34" charset="0"/>
                <a:cs typeface="Tahoma" pitchFamily="34" charset="0"/>
              </a:rPr>
              <a:t>.</a:t>
            </a:r>
            <a:endParaRPr lang="ru-RU" sz="2000" dirty="0">
              <a:solidFill>
                <a:schemeClr val="tx2"/>
              </a:solidFill>
              <a:latin typeface="Tahoma" pitchFamily="34" charset="0"/>
              <a:ea typeface="Tahoma" pitchFamily="34" charset="0"/>
              <a:cs typeface="Tahoma" pitchFamily="34" charset="0"/>
            </a:endParaRPr>
          </a:p>
        </p:txBody>
      </p:sp>
      <p:sp>
        <p:nvSpPr>
          <p:cNvPr id="4" name="Прямоугольник 3"/>
          <p:cNvSpPr/>
          <p:nvPr/>
        </p:nvSpPr>
        <p:spPr>
          <a:xfrm>
            <a:off x="3040060" y="405113"/>
            <a:ext cx="8810625" cy="209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047999" y="2904030"/>
            <a:ext cx="8810625" cy="3010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96682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48</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438150" y="0"/>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52476" y="2457451"/>
            <a:ext cx="2228850" cy="1504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52476" y="3059668"/>
            <a:ext cx="2384422" cy="369332"/>
          </a:xfrm>
          <a:prstGeom prst="rect">
            <a:avLst/>
          </a:prstGeom>
          <a:noFill/>
        </p:spPr>
        <p:txBody>
          <a:bodyPr wrap="square" rtlCol="0">
            <a:spAutoFit/>
          </a:bodyPr>
          <a:lstStyle/>
          <a:p>
            <a:pPr algn="ctr"/>
            <a:r>
              <a:rPr lang="ru-RU" b="1" dirty="0" smtClean="0">
                <a:solidFill>
                  <a:schemeClr val="tx2"/>
                </a:solidFill>
                <a:latin typeface="Tahoma" pitchFamily="34" charset="0"/>
                <a:ea typeface="Tahoma" pitchFamily="34" charset="0"/>
                <a:cs typeface="Tahoma" pitchFamily="34" charset="0"/>
              </a:rPr>
              <a:t>ПРИМЕР</a:t>
            </a:r>
            <a:endParaRPr lang="ru-RU" sz="1600" dirty="0">
              <a:solidFill>
                <a:schemeClr val="tx2"/>
              </a:solidFill>
              <a:latin typeface="Tahoma" pitchFamily="34" charset="0"/>
              <a:ea typeface="Tahoma" pitchFamily="34" charset="0"/>
              <a:cs typeface="Tahoma" pitchFamily="34" charset="0"/>
            </a:endParaRPr>
          </a:p>
        </p:txBody>
      </p:sp>
      <p:sp>
        <p:nvSpPr>
          <p:cNvPr id="10" name="TextBox 9"/>
          <p:cNvSpPr txBox="1"/>
          <p:nvPr/>
        </p:nvSpPr>
        <p:spPr>
          <a:xfrm>
            <a:off x="3070222" y="378098"/>
            <a:ext cx="8855075" cy="1692771"/>
          </a:xfrm>
          <a:prstGeom prst="rect">
            <a:avLst/>
          </a:prstGeom>
          <a:noFill/>
        </p:spPr>
        <p:txBody>
          <a:bodyPr wrap="square" rtlCol="0">
            <a:spAutoFit/>
          </a:bodyPr>
          <a:lstStyle/>
          <a:p>
            <a:pPr>
              <a:lnSpc>
                <a:spcPct val="200000"/>
              </a:lnSpc>
            </a:pPr>
            <a:r>
              <a:rPr lang="ru-RU" sz="1600" b="1" dirty="0" smtClean="0">
                <a:solidFill>
                  <a:srgbClr val="44546A"/>
                </a:solidFill>
                <a:latin typeface="Tahoma" pitchFamily="34" charset="0"/>
                <a:ea typeface="Tahoma" pitchFamily="34" charset="0"/>
                <a:cs typeface="Tahoma" pitchFamily="34" charset="0"/>
              </a:rPr>
              <a:t>ФАКТИЧЕСКАЯ СИТУАЦИЯ В АО «ЦЕНТР МЕЖДУНАРОДНЫХ ПРОГРАММ»:</a:t>
            </a:r>
          </a:p>
          <a:p>
            <a:pPr>
              <a:lnSpc>
                <a:spcPct val="200000"/>
              </a:lnSpc>
            </a:pPr>
            <a:r>
              <a:rPr lang="ru-RU" dirty="0" smtClean="0">
                <a:solidFill>
                  <a:srgbClr val="44546A"/>
                </a:solidFill>
                <a:latin typeface="Tahoma" pitchFamily="34" charset="0"/>
                <a:ea typeface="Tahoma" pitchFamily="34" charset="0"/>
                <a:cs typeface="Tahoma" pitchFamily="34" charset="0"/>
              </a:rPr>
              <a:t>отсутствие должного ведомственного контроля за освоением бюджетных средств со стороны профильного министерства и руководства АО</a:t>
            </a:r>
            <a:endParaRPr lang="ru-RU" dirty="0">
              <a:solidFill>
                <a:srgbClr val="44546A"/>
              </a:solidFill>
              <a:latin typeface="Tahoma" pitchFamily="34" charset="0"/>
              <a:ea typeface="Tahoma" pitchFamily="34" charset="0"/>
              <a:cs typeface="Tahoma" pitchFamily="34" charset="0"/>
            </a:endParaRPr>
          </a:p>
        </p:txBody>
      </p:sp>
      <p:sp>
        <p:nvSpPr>
          <p:cNvPr id="11" name="TextBox 10"/>
          <p:cNvSpPr txBox="1"/>
          <p:nvPr/>
        </p:nvSpPr>
        <p:spPr>
          <a:xfrm>
            <a:off x="3070222" y="2924672"/>
            <a:ext cx="8750303" cy="2585323"/>
          </a:xfrm>
          <a:prstGeom prst="rect">
            <a:avLst/>
          </a:prstGeom>
          <a:noFill/>
        </p:spPr>
        <p:txBody>
          <a:bodyPr wrap="square" rtlCol="0">
            <a:spAutoFit/>
          </a:bodyPr>
          <a:lstStyle/>
          <a:p>
            <a:pPr>
              <a:lnSpc>
                <a:spcPct val="150000"/>
              </a:lnSpc>
            </a:pPr>
            <a:r>
              <a:rPr lang="ru-RU" b="1" dirty="0" smtClean="0">
                <a:solidFill>
                  <a:schemeClr val="tx2"/>
                </a:solidFill>
                <a:latin typeface="Tahoma" pitchFamily="34" charset="0"/>
                <a:ea typeface="Tahoma" pitchFamily="34" charset="0"/>
                <a:cs typeface="Tahoma" pitchFamily="34" charset="0"/>
              </a:rPr>
              <a:t>РЕЗУЛЬТАТ: </a:t>
            </a:r>
            <a:br>
              <a:rPr lang="ru-RU" b="1" dirty="0" smtClean="0">
                <a:solidFill>
                  <a:schemeClr val="tx2"/>
                </a:solidFill>
                <a:latin typeface="Tahoma" pitchFamily="34" charset="0"/>
                <a:ea typeface="Tahoma" pitchFamily="34" charset="0"/>
                <a:cs typeface="Tahoma" pitchFamily="34" charset="0"/>
              </a:rPr>
            </a:br>
            <a:r>
              <a:rPr lang="ru-RU" dirty="0" smtClean="0">
                <a:solidFill>
                  <a:schemeClr val="tx2"/>
                </a:solidFill>
                <a:latin typeface="Tahoma" pitchFamily="34" charset="0"/>
                <a:ea typeface="Tahoma" pitchFamily="34" charset="0"/>
                <a:cs typeface="Tahoma" pitchFamily="34" charset="0"/>
              </a:rPr>
              <a:t>зам</a:t>
            </a:r>
            <a:r>
              <a:rPr lang="ru-RU" dirty="0">
                <a:solidFill>
                  <a:schemeClr val="tx2"/>
                </a:solidFill>
                <a:latin typeface="Tahoma" pitchFamily="34" charset="0"/>
                <a:ea typeface="Tahoma" pitchFamily="34" charset="0"/>
                <a:cs typeface="Tahoma" pitchFamily="34" charset="0"/>
              </a:rPr>
              <a:t>. гл. бухгалтера совершал длящееся преступление по (необоснованное перечисление средств, предназначенных для возврата в бюджет, третьим лицам, ст. 189 УК РК).</a:t>
            </a:r>
          </a:p>
          <a:p>
            <a:pPr>
              <a:lnSpc>
                <a:spcPct val="150000"/>
              </a:lnSpc>
            </a:pPr>
            <a:r>
              <a:rPr lang="ru-RU" dirty="0">
                <a:solidFill>
                  <a:schemeClr val="tx2"/>
                </a:solidFill>
                <a:latin typeface="Tahoma" pitchFamily="34" charset="0"/>
                <a:ea typeface="Tahoma" pitchFamily="34" charset="0"/>
                <a:cs typeface="Tahoma" pitchFamily="34" charset="0"/>
              </a:rPr>
              <a:t>Данный работник за 8 лет, начиная с 2009 года по 2016 годы, похитил денежные средства в особо крупном размере на сумму свыше 472 млн тенге</a:t>
            </a:r>
            <a:r>
              <a:rPr lang="ru-RU" dirty="0" smtClean="0">
                <a:solidFill>
                  <a:schemeClr val="tx2"/>
                </a:solidFill>
                <a:latin typeface="Tahoma" pitchFamily="34" charset="0"/>
                <a:ea typeface="Tahoma" pitchFamily="34" charset="0"/>
                <a:cs typeface="Tahoma" pitchFamily="34" charset="0"/>
              </a:rPr>
              <a:t>.</a:t>
            </a:r>
            <a:endParaRPr lang="ru-RU" sz="2000" dirty="0">
              <a:solidFill>
                <a:schemeClr val="tx2"/>
              </a:solidFill>
              <a:latin typeface="Tahoma" pitchFamily="34" charset="0"/>
              <a:ea typeface="Tahoma" pitchFamily="34" charset="0"/>
              <a:cs typeface="Tahoma" pitchFamily="34" charset="0"/>
            </a:endParaRPr>
          </a:p>
        </p:txBody>
      </p:sp>
      <p:sp>
        <p:nvSpPr>
          <p:cNvPr id="4" name="Прямоугольник 3"/>
          <p:cNvSpPr/>
          <p:nvPr/>
        </p:nvSpPr>
        <p:spPr>
          <a:xfrm>
            <a:off x="3040060" y="205137"/>
            <a:ext cx="8810625" cy="2252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070222" y="2885878"/>
            <a:ext cx="8810625" cy="3010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97357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834629" y="6353578"/>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49</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0" y="0"/>
            <a:ext cx="18478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71450" y="2457451"/>
            <a:ext cx="2371726" cy="17598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58754" y="2626659"/>
            <a:ext cx="2384422" cy="1477328"/>
          </a:xfrm>
          <a:prstGeom prst="rect">
            <a:avLst/>
          </a:prstGeom>
          <a:noFill/>
        </p:spPr>
        <p:txBody>
          <a:bodyPr wrap="square" rtlCol="0">
            <a:spAutoFit/>
          </a:bodyPr>
          <a:lstStyle/>
          <a:p>
            <a:pPr algn="ctr"/>
            <a:r>
              <a:rPr lang="ru-RU" b="1" dirty="0" smtClean="0">
                <a:solidFill>
                  <a:schemeClr val="tx2"/>
                </a:solidFill>
                <a:latin typeface="Tahoma" pitchFamily="34" charset="0"/>
                <a:ea typeface="Tahoma" pitchFamily="34" charset="0"/>
                <a:cs typeface="Tahoma" pitchFamily="34" charset="0"/>
              </a:rPr>
              <a:t>ОСВОЕНИЕ И РАСПРЕДЕЛЕНИЕ БЮДЖЕТНЫХ И ФИНАНСОВЫХ СРЕДСТВ</a:t>
            </a:r>
            <a:endParaRPr lang="ru-RU" sz="1600" dirty="0">
              <a:solidFill>
                <a:schemeClr val="tx2"/>
              </a:solidFill>
              <a:latin typeface="Tahoma" pitchFamily="34" charset="0"/>
              <a:ea typeface="Tahoma" pitchFamily="34" charset="0"/>
              <a:cs typeface="Tahoma" pitchFamily="34" charset="0"/>
            </a:endParaRPr>
          </a:p>
        </p:txBody>
      </p:sp>
      <p:sp>
        <p:nvSpPr>
          <p:cNvPr id="10" name="TextBox 9"/>
          <p:cNvSpPr txBox="1"/>
          <p:nvPr/>
        </p:nvSpPr>
        <p:spPr>
          <a:xfrm>
            <a:off x="2543176" y="443567"/>
            <a:ext cx="9648824" cy="5970865"/>
          </a:xfrm>
          <a:prstGeom prst="rect">
            <a:avLst/>
          </a:prstGeom>
          <a:noFill/>
        </p:spPr>
        <p:txBody>
          <a:bodyPr wrap="square" rtlCol="0">
            <a:spAutoFit/>
          </a:bodyPr>
          <a:lstStyle/>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Несоответствие количества </a:t>
            </a:r>
            <a:r>
              <a:rPr lang="ru-RU" sz="1600" dirty="0">
                <a:solidFill>
                  <a:srgbClr val="44546A"/>
                </a:solidFill>
                <a:latin typeface="Tahoma" pitchFamily="34" charset="0"/>
                <a:ea typeface="Tahoma" pitchFamily="34" charset="0"/>
                <a:cs typeface="Tahoma" pitchFamily="34" charset="0"/>
              </a:rPr>
              <a:t>и объема закупаемых товаров и услуг их фактической </a:t>
            </a:r>
            <a:r>
              <a:rPr lang="ru-RU" sz="1600" dirty="0" smtClean="0">
                <a:solidFill>
                  <a:srgbClr val="44546A"/>
                </a:solidFill>
                <a:latin typeface="Tahoma" pitchFamily="34" charset="0"/>
                <a:ea typeface="Tahoma" pitchFamily="34" charset="0"/>
                <a:cs typeface="Tahoma" pitchFamily="34" charset="0"/>
              </a:rPr>
              <a:t>потребности (натуральным </a:t>
            </a:r>
            <a:r>
              <a:rPr lang="ru-RU" sz="1600" dirty="0">
                <a:solidFill>
                  <a:srgbClr val="44546A"/>
                </a:solidFill>
                <a:latin typeface="Tahoma" pitchFamily="34" charset="0"/>
                <a:ea typeface="Tahoma" pitchFamily="34" charset="0"/>
                <a:cs typeface="Tahoma" pitchFamily="34" charset="0"/>
              </a:rPr>
              <a:t>нормам</a:t>
            </a:r>
            <a:r>
              <a:rPr lang="ru-RU" sz="1600" dirty="0" smtClean="0">
                <a:solidFill>
                  <a:srgbClr val="44546A"/>
                </a:solidFill>
                <a:latin typeface="Tahoma" pitchFamily="34" charset="0"/>
                <a:ea typeface="Tahoma" pitchFamily="34" charset="0"/>
                <a:cs typeface="Tahoma" pitchFamily="34" charset="0"/>
              </a:rPr>
              <a:t>)</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Необоснованность цены </a:t>
            </a:r>
            <a:r>
              <a:rPr lang="ru-RU" sz="1600" dirty="0">
                <a:solidFill>
                  <a:srgbClr val="44546A"/>
                </a:solidFill>
                <a:latin typeface="Tahoma" pitchFamily="34" charset="0"/>
                <a:ea typeface="Tahoma" pitchFamily="34" charset="0"/>
                <a:cs typeface="Tahoma" pitchFamily="34" charset="0"/>
              </a:rPr>
              <a:t>за единицу </a:t>
            </a:r>
            <a:r>
              <a:rPr lang="ru-RU" sz="1600" dirty="0" smtClean="0">
                <a:solidFill>
                  <a:srgbClr val="44546A"/>
                </a:solidFill>
                <a:latin typeface="Tahoma" pitchFamily="34" charset="0"/>
                <a:ea typeface="Tahoma" pitchFamily="34" charset="0"/>
                <a:cs typeface="Tahoma" pitchFamily="34" charset="0"/>
              </a:rPr>
              <a:t>товара</a:t>
            </a: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Несоответствие запланированной </a:t>
            </a:r>
            <a:r>
              <a:rPr lang="ru-RU" sz="1600" dirty="0">
                <a:solidFill>
                  <a:srgbClr val="44546A"/>
                </a:solidFill>
                <a:latin typeface="Tahoma" pitchFamily="34" charset="0"/>
                <a:ea typeface="Tahoma" pitchFamily="34" charset="0"/>
                <a:cs typeface="Tahoma" pitchFamily="34" charset="0"/>
              </a:rPr>
              <a:t>стоимости рыночной стоимости </a:t>
            </a:r>
            <a:r>
              <a:rPr lang="ru-RU" sz="1600" dirty="0" smtClean="0">
                <a:solidFill>
                  <a:srgbClr val="44546A"/>
                </a:solidFill>
                <a:latin typeface="Tahoma" pitchFamily="34" charset="0"/>
                <a:ea typeface="Tahoma" pitchFamily="34" charset="0"/>
                <a:cs typeface="Tahoma" pitchFamily="34" charset="0"/>
              </a:rPr>
              <a:t>товаров</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Несвоевременность размещения </a:t>
            </a:r>
            <a:r>
              <a:rPr lang="ru-RU" sz="1600" dirty="0">
                <a:solidFill>
                  <a:srgbClr val="44546A"/>
                </a:solidFill>
                <a:latin typeface="Tahoma" pitchFamily="34" charset="0"/>
                <a:ea typeface="Tahoma" pitchFamily="34" charset="0"/>
                <a:cs typeface="Tahoma" pitchFamily="34" charset="0"/>
              </a:rPr>
              <a:t>плана закупок на портале государственных </a:t>
            </a:r>
            <a:r>
              <a:rPr lang="ru-RU" sz="1600" dirty="0" smtClean="0">
                <a:solidFill>
                  <a:srgbClr val="44546A"/>
                </a:solidFill>
                <a:latin typeface="Tahoma" pitchFamily="34" charset="0"/>
                <a:ea typeface="Tahoma" pitchFamily="34" charset="0"/>
                <a:cs typeface="Tahoma" pitchFamily="34" charset="0"/>
              </a:rPr>
              <a:t>закупок</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Наличие характеристик </a:t>
            </a:r>
            <a:r>
              <a:rPr lang="ru-RU" sz="1600" dirty="0">
                <a:solidFill>
                  <a:srgbClr val="44546A"/>
                </a:solidFill>
                <a:latin typeface="Tahoma" pitchFamily="34" charset="0"/>
                <a:ea typeface="Tahoma" pitchFamily="34" charset="0"/>
                <a:cs typeface="Tahoma" pitchFamily="34" charset="0"/>
              </a:rPr>
              <a:t>в технических спецификациях, относящих закупку к конкретному поставщику «заточки</a:t>
            </a:r>
            <a:r>
              <a:rPr lang="ru-RU" sz="1600" dirty="0" smtClean="0">
                <a:solidFill>
                  <a:srgbClr val="44546A"/>
                </a:solidFill>
                <a:latin typeface="Tahoma" pitchFamily="34" charset="0"/>
                <a:ea typeface="Tahoma" pitchFamily="34" charset="0"/>
                <a:cs typeface="Tahoma" pitchFamily="34" charset="0"/>
              </a:rPr>
              <a:t>»</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Наличие фактов </a:t>
            </a:r>
            <a:r>
              <a:rPr lang="ru-RU" sz="1600" dirty="0">
                <a:solidFill>
                  <a:srgbClr val="44546A"/>
                </a:solidFill>
                <a:latin typeface="Tahoma" pitchFamily="34" charset="0"/>
                <a:ea typeface="Tahoma" pitchFamily="34" charset="0"/>
                <a:cs typeface="Tahoma" pitchFamily="34" charset="0"/>
              </a:rPr>
              <a:t>пересмотра или отмены закупок по результатам камерального контроля со стороны органов государственного </a:t>
            </a:r>
            <a:r>
              <a:rPr lang="ru-RU" sz="1600" dirty="0" smtClean="0">
                <a:solidFill>
                  <a:srgbClr val="44546A"/>
                </a:solidFill>
                <a:latin typeface="Tahoma" pitchFamily="34" charset="0"/>
                <a:ea typeface="Tahoma" pitchFamily="34" charset="0"/>
                <a:cs typeface="Tahoma" pitchFamily="34" charset="0"/>
              </a:rPr>
              <a:t>аудита</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Наличие фактов </a:t>
            </a:r>
            <a:r>
              <a:rPr lang="ru-RU" sz="1600" dirty="0">
                <a:solidFill>
                  <a:srgbClr val="44546A"/>
                </a:solidFill>
                <a:latin typeface="Tahoma" pitchFamily="34" charset="0"/>
                <a:ea typeface="Tahoma" pitchFamily="34" charset="0"/>
                <a:cs typeface="Tahoma" pitchFamily="34" charset="0"/>
              </a:rPr>
              <a:t>выявления нарушений при проверке органов государственного аудита и финансового </a:t>
            </a:r>
            <a:r>
              <a:rPr lang="ru-RU" sz="1600" dirty="0" smtClean="0">
                <a:solidFill>
                  <a:srgbClr val="44546A"/>
                </a:solidFill>
                <a:latin typeface="Tahoma" pitchFamily="34" charset="0"/>
                <a:ea typeface="Tahoma" pitchFamily="34" charset="0"/>
                <a:cs typeface="Tahoma" pitchFamily="34" charset="0"/>
              </a:rPr>
              <a:t>контроля</a:t>
            </a:r>
            <a:endParaRPr lang="ru-RU" sz="1600" dirty="0">
              <a:solidFill>
                <a:srgbClr val="44546A"/>
              </a:solidFill>
              <a:latin typeface="Tahoma" pitchFamily="34" charset="0"/>
              <a:ea typeface="Tahoma" pitchFamily="34" charset="0"/>
              <a:cs typeface="Tahoma" pitchFamily="34" charset="0"/>
            </a:endParaRPr>
          </a:p>
          <a:p>
            <a:pPr>
              <a:lnSpc>
                <a:spcPct val="150000"/>
              </a:lnSpc>
              <a:spcBef>
                <a:spcPts val="1200"/>
              </a:spcBef>
            </a:pPr>
            <a:r>
              <a:rPr lang="ru-RU" sz="1600" dirty="0" smtClean="0">
                <a:solidFill>
                  <a:srgbClr val="44546A"/>
                </a:solidFill>
                <a:latin typeface="Tahoma" pitchFamily="34" charset="0"/>
                <a:ea typeface="Tahoma" pitchFamily="34" charset="0"/>
                <a:cs typeface="Tahoma" pitchFamily="34" charset="0"/>
              </a:rPr>
              <a:t>Своевременность и </a:t>
            </a:r>
            <a:r>
              <a:rPr lang="ru-RU" sz="1600" dirty="0">
                <a:solidFill>
                  <a:srgbClr val="44546A"/>
                </a:solidFill>
                <a:latin typeface="Tahoma" pitchFamily="34" charset="0"/>
                <a:ea typeface="Tahoma" pitchFamily="34" charset="0"/>
                <a:cs typeface="Tahoma" pitchFamily="34" charset="0"/>
              </a:rPr>
              <a:t>полнота принятия мер реагирования в отношении поставщиков, не надлежаще исполнивших условия договора поставки</a:t>
            </a:r>
          </a:p>
        </p:txBody>
      </p:sp>
      <p:sp>
        <p:nvSpPr>
          <p:cNvPr id="12" name="TextBox 11"/>
          <p:cNvSpPr txBox="1"/>
          <p:nvPr/>
        </p:nvSpPr>
        <p:spPr>
          <a:xfrm>
            <a:off x="809625" y="4371975"/>
            <a:ext cx="904875" cy="523220"/>
          </a:xfrm>
          <a:prstGeom prst="rect">
            <a:avLst/>
          </a:prstGeom>
          <a:noFill/>
        </p:spPr>
        <p:txBody>
          <a:bodyPr wrap="square" rtlCol="0">
            <a:spAutoFit/>
          </a:bodyPr>
          <a:lstStyle/>
          <a:p>
            <a:r>
              <a:rPr lang="ru-RU" sz="2800" b="1" dirty="0" smtClean="0">
                <a:solidFill>
                  <a:schemeClr val="bg1"/>
                </a:solidFill>
                <a:latin typeface="Tahoma" pitchFamily="34" charset="0"/>
                <a:ea typeface="Tahoma" pitchFamily="34" charset="0"/>
                <a:cs typeface="Tahoma" pitchFamily="34" charset="0"/>
              </a:rPr>
              <a:t>3</a:t>
            </a:r>
            <a:endParaRPr lang="ru-RU" sz="28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06518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984" y="134323"/>
            <a:ext cx="6078987" cy="1081935"/>
          </a:xfrm>
        </p:spPr>
        <p:txBody>
          <a:bodyPr/>
          <a:lstStyle/>
          <a:p>
            <a:r>
              <a:rPr lang="ru-RU" sz="3200" b="1" dirty="0" smtClean="0">
                <a:solidFill>
                  <a:schemeClr val="tx2"/>
                </a:solidFill>
                <a:latin typeface="Tahoma" pitchFamily="34" charset="0"/>
                <a:ea typeface="Tahoma" pitchFamily="34" charset="0"/>
                <a:cs typeface="Tahoma" pitchFamily="34" charset="0"/>
              </a:rPr>
              <a:t>ПРИНЦИПЫ АНАЛИЗА</a:t>
            </a:r>
            <a:endParaRPr lang="ru-RU" b="1" dirty="0">
              <a:solidFill>
                <a:schemeClr val="tx2"/>
              </a:solidFill>
              <a:latin typeface="Tahoma" pitchFamily="34" charset="0"/>
              <a:ea typeface="Tahoma" pitchFamily="34" charset="0"/>
              <a:cs typeface="Tahoma" pitchFamily="34" charset="0"/>
            </a:endParaRPr>
          </a:p>
        </p:txBody>
      </p:sp>
      <p:grpSp>
        <p:nvGrpSpPr>
          <p:cNvPr id="27" name="Группа 26"/>
          <p:cNvGrpSpPr/>
          <p:nvPr/>
        </p:nvGrpSpPr>
        <p:grpSpPr>
          <a:xfrm>
            <a:off x="1269507" y="1216241"/>
            <a:ext cx="9676659" cy="5454119"/>
            <a:chOff x="2218753" y="1627837"/>
            <a:chExt cx="7259345" cy="4877785"/>
          </a:xfrm>
        </p:grpSpPr>
        <p:grpSp>
          <p:nvGrpSpPr>
            <p:cNvPr id="11" name="Группа 10"/>
            <p:cNvGrpSpPr/>
            <p:nvPr/>
          </p:nvGrpSpPr>
          <p:grpSpPr>
            <a:xfrm>
              <a:off x="7212960" y="1627837"/>
              <a:ext cx="2265138" cy="2603607"/>
              <a:chOff x="2414370" y="1007"/>
              <a:chExt cx="2265138" cy="2603607"/>
            </a:xfrm>
          </p:grpSpPr>
          <p:sp>
            <p:nvSpPr>
              <p:cNvPr id="12" name="Шестиугольник 11"/>
              <p:cNvSpPr/>
              <p:nvPr/>
            </p:nvSpPr>
            <p:spPr>
              <a:xfrm rot="5400000">
                <a:off x="2245135" y="170242"/>
                <a:ext cx="2603607" cy="2265138"/>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Шестиугольник 4"/>
              <p:cNvSpPr/>
              <p:nvPr/>
            </p:nvSpPr>
            <p:spPr>
              <a:xfrm>
                <a:off x="2496414" y="406735"/>
                <a:ext cx="2183094"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latin typeface="Tahoma" pitchFamily="34" charset="0"/>
                    <a:ea typeface="Tahoma" pitchFamily="34" charset="0"/>
                    <a:cs typeface="Tahoma" pitchFamily="34" charset="0"/>
                  </a:rPr>
                  <a:t>ПРОЗРАЧНОСТЬ</a:t>
                </a:r>
                <a:endParaRPr lang="ru-RU" sz="1900" b="1" kern="1200" dirty="0">
                  <a:latin typeface="Tahoma" pitchFamily="34" charset="0"/>
                  <a:ea typeface="Tahoma" pitchFamily="34" charset="0"/>
                  <a:cs typeface="Tahoma" pitchFamily="34" charset="0"/>
                </a:endParaRPr>
              </a:p>
            </p:txBody>
          </p:sp>
        </p:grpSp>
        <p:grpSp>
          <p:nvGrpSpPr>
            <p:cNvPr id="15" name="Группа 14"/>
            <p:cNvGrpSpPr/>
            <p:nvPr/>
          </p:nvGrpSpPr>
          <p:grpSpPr>
            <a:xfrm>
              <a:off x="4713375" y="1627839"/>
              <a:ext cx="2265138" cy="2603607"/>
              <a:chOff x="2414370" y="1007"/>
              <a:chExt cx="2265138" cy="2603607"/>
            </a:xfrm>
          </p:grpSpPr>
          <p:sp>
            <p:nvSpPr>
              <p:cNvPr id="16" name="Шестиугольник 15"/>
              <p:cNvSpPr/>
              <p:nvPr/>
            </p:nvSpPr>
            <p:spPr>
              <a:xfrm rot="5400000">
                <a:off x="2245135" y="170242"/>
                <a:ext cx="2603607" cy="2265138"/>
              </a:xfrm>
              <a:prstGeom prst="hexagon">
                <a:avLst>
                  <a:gd name="adj" fmla="val 25000"/>
                  <a:gd name="vf" fmla="val 11547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Шестиугольник 4"/>
              <p:cNvSpPr/>
              <p:nvPr/>
            </p:nvSpPr>
            <p:spPr>
              <a:xfrm>
                <a:off x="2486057" y="406735"/>
                <a:ext cx="2193451"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dirty="0" smtClean="0">
                    <a:latin typeface="Tahoma" pitchFamily="34" charset="0"/>
                    <a:ea typeface="Tahoma" pitchFamily="34" charset="0"/>
                    <a:cs typeface="Tahoma" pitchFamily="34" charset="0"/>
                  </a:rPr>
                  <a:t>ДОСТОВЕРНОСТЬ</a:t>
                </a:r>
                <a:endParaRPr lang="ru-RU" sz="1900" b="1" kern="1200" dirty="0">
                  <a:latin typeface="Tahoma" pitchFamily="34" charset="0"/>
                  <a:ea typeface="Tahoma" pitchFamily="34" charset="0"/>
                  <a:cs typeface="Tahoma" pitchFamily="34" charset="0"/>
                </a:endParaRPr>
              </a:p>
            </p:txBody>
          </p:sp>
        </p:grpSp>
        <p:grpSp>
          <p:nvGrpSpPr>
            <p:cNvPr id="18" name="Группа 17"/>
            <p:cNvGrpSpPr/>
            <p:nvPr/>
          </p:nvGrpSpPr>
          <p:grpSpPr>
            <a:xfrm>
              <a:off x="5970564" y="3902015"/>
              <a:ext cx="2374964" cy="2603607"/>
              <a:chOff x="2414370" y="1008"/>
              <a:chExt cx="2374964" cy="2603607"/>
            </a:xfrm>
          </p:grpSpPr>
          <p:sp>
            <p:nvSpPr>
              <p:cNvPr id="19" name="Шестиугольник 18"/>
              <p:cNvSpPr/>
              <p:nvPr/>
            </p:nvSpPr>
            <p:spPr>
              <a:xfrm rot="5400000">
                <a:off x="2300048" y="115330"/>
                <a:ext cx="2603607" cy="2374964"/>
              </a:xfrm>
              <a:prstGeom prst="hexagon">
                <a:avLst>
                  <a:gd name="adj" fmla="val 25000"/>
                  <a:gd name="vf" fmla="val 11547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Шестиугольник 4"/>
              <p:cNvSpPr/>
              <p:nvPr/>
            </p:nvSpPr>
            <p:spPr>
              <a:xfrm>
                <a:off x="2437710" y="420160"/>
                <a:ext cx="2351624"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latin typeface="Tahoma" pitchFamily="34" charset="0"/>
                    <a:ea typeface="Tahoma" pitchFamily="34" charset="0"/>
                    <a:cs typeface="Tahoma" pitchFamily="34" charset="0"/>
                  </a:rPr>
                  <a:t>ЛИЧНАЯ ОТВЕТСТВЕННОСТЬ</a:t>
                </a:r>
                <a:endParaRPr lang="ru-RU" sz="1900" b="1" kern="1200" dirty="0">
                  <a:latin typeface="Tahoma" pitchFamily="34" charset="0"/>
                  <a:ea typeface="Tahoma" pitchFamily="34" charset="0"/>
                  <a:cs typeface="Tahoma" pitchFamily="34" charset="0"/>
                </a:endParaRPr>
              </a:p>
            </p:txBody>
          </p:sp>
        </p:grpSp>
        <p:grpSp>
          <p:nvGrpSpPr>
            <p:cNvPr id="21" name="Группа 20"/>
            <p:cNvGrpSpPr/>
            <p:nvPr/>
          </p:nvGrpSpPr>
          <p:grpSpPr>
            <a:xfrm>
              <a:off x="3461624" y="3902014"/>
              <a:ext cx="2265139" cy="2603607"/>
              <a:chOff x="2414369" y="1007"/>
              <a:chExt cx="2265139" cy="2603607"/>
            </a:xfrm>
          </p:grpSpPr>
          <p:sp>
            <p:nvSpPr>
              <p:cNvPr id="22" name="Шестиугольник 21"/>
              <p:cNvSpPr/>
              <p:nvPr/>
            </p:nvSpPr>
            <p:spPr>
              <a:xfrm rot="5400000">
                <a:off x="2245135" y="170242"/>
                <a:ext cx="2603607" cy="2265138"/>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Шестиугольник 4"/>
              <p:cNvSpPr/>
              <p:nvPr/>
            </p:nvSpPr>
            <p:spPr>
              <a:xfrm>
                <a:off x="2414369" y="495512"/>
                <a:ext cx="2265139"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latin typeface="Tahoma" pitchFamily="34" charset="0"/>
                    <a:ea typeface="Tahoma" pitchFamily="34" charset="0"/>
                    <a:cs typeface="Tahoma" pitchFamily="34" charset="0"/>
                  </a:rPr>
                  <a:t>ВСЕСТОРОННОСТЬ</a:t>
                </a:r>
                <a:endParaRPr lang="ru-RU" sz="1900" b="1" kern="1200" dirty="0">
                  <a:latin typeface="Tahoma" pitchFamily="34" charset="0"/>
                  <a:ea typeface="Tahoma" pitchFamily="34" charset="0"/>
                  <a:cs typeface="Tahoma" pitchFamily="34" charset="0"/>
                </a:endParaRPr>
              </a:p>
            </p:txBody>
          </p:sp>
        </p:grpSp>
        <p:grpSp>
          <p:nvGrpSpPr>
            <p:cNvPr id="24" name="Группа 23"/>
            <p:cNvGrpSpPr/>
            <p:nvPr/>
          </p:nvGrpSpPr>
          <p:grpSpPr>
            <a:xfrm>
              <a:off x="2218753" y="1627851"/>
              <a:ext cx="2265138" cy="2603607"/>
              <a:chOff x="2414370" y="1007"/>
              <a:chExt cx="2265138" cy="2603607"/>
            </a:xfrm>
          </p:grpSpPr>
          <p:sp>
            <p:nvSpPr>
              <p:cNvPr id="25" name="Шестиугольник 24"/>
              <p:cNvSpPr/>
              <p:nvPr/>
            </p:nvSpPr>
            <p:spPr>
              <a:xfrm rot="5400000">
                <a:off x="2245135" y="170242"/>
                <a:ext cx="2603607" cy="2265138"/>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Шестиугольник 4"/>
              <p:cNvSpPr/>
              <p:nvPr/>
            </p:nvSpPr>
            <p:spPr>
              <a:xfrm>
                <a:off x="2539323" y="406731"/>
                <a:ext cx="2015230" cy="1792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dirty="0" smtClean="0">
                    <a:latin typeface="Tahoma" pitchFamily="34" charset="0"/>
                    <a:ea typeface="Tahoma" pitchFamily="34" charset="0"/>
                    <a:cs typeface="Tahoma" pitchFamily="34" charset="0"/>
                  </a:rPr>
                  <a:t>ОБЪЕКТИВНОСТЬ</a:t>
                </a:r>
                <a:endParaRPr lang="ru-RU" sz="1900" b="1" kern="1200" dirty="0">
                  <a:latin typeface="Tahoma" pitchFamily="34" charset="0"/>
                  <a:ea typeface="Tahoma" pitchFamily="34" charset="0"/>
                  <a:cs typeface="Tahoma" pitchFamily="34" charset="0"/>
                </a:endParaRPr>
              </a:p>
            </p:txBody>
          </p:sp>
        </p:grpSp>
      </p:grpSp>
    </p:spTree>
    <p:extLst>
      <p:ext uri="{BB962C8B-B14F-4D97-AF65-F5344CB8AC3E}">
        <p14:creationId xmlns:p14="http://schemas.microsoft.com/office/powerpoint/2010/main" xmlns="" val="3802789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3" y="19050"/>
            <a:ext cx="12144375" cy="681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76223" y="143197"/>
            <a:ext cx="6431382" cy="646331"/>
          </a:xfrm>
          <a:prstGeom prst="rect">
            <a:avLst/>
          </a:prstGeom>
          <a:noFill/>
        </p:spPr>
        <p:txBody>
          <a:bodyPr wrap="square" rtlCol="0">
            <a:spAutoFit/>
          </a:bodyPr>
          <a:lstStyle/>
          <a:p>
            <a:r>
              <a:rPr lang="ru-RU" b="1" dirty="0" smtClean="0">
                <a:solidFill>
                  <a:schemeClr val="tx2"/>
                </a:solidFill>
                <a:latin typeface="Tahoma" pitchFamily="34" charset="0"/>
                <a:ea typeface="Tahoma" pitchFamily="34" charset="0"/>
                <a:cs typeface="Tahoma" pitchFamily="34" charset="0"/>
              </a:rPr>
              <a:t>ЗАКУП УСЛУГ НА ПРОВЕДЕНИЕ МЕРОПРИЯТИЙ </a:t>
            </a:r>
            <a:br>
              <a:rPr lang="ru-RU" b="1" dirty="0" smtClean="0">
                <a:solidFill>
                  <a:schemeClr val="tx2"/>
                </a:solidFill>
                <a:latin typeface="Tahoma" pitchFamily="34" charset="0"/>
                <a:ea typeface="Tahoma" pitchFamily="34" charset="0"/>
                <a:cs typeface="Tahoma" pitchFamily="34" charset="0"/>
              </a:rPr>
            </a:br>
            <a:r>
              <a:rPr lang="ru-RU" b="1" dirty="0" smtClean="0">
                <a:solidFill>
                  <a:schemeClr val="tx2"/>
                </a:solidFill>
                <a:latin typeface="Tahoma" pitchFamily="34" charset="0"/>
                <a:ea typeface="Tahoma" pitchFamily="34" charset="0"/>
                <a:cs typeface="Tahoma" pitchFamily="34" charset="0"/>
              </a:rPr>
              <a:t>В ЭТНИЧЕСКОМ АУЛЕ</a:t>
            </a:r>
            <a:endParaRPr lang="ru-RU" sz="1600" b="1" dirty="0">
              <a:solidFill>
                <a:schemeClr val="tx2"/>
              </a:solidFill>
              <a:latin typeface="Tahoma" pitchFamily="34" charset="0"/>
              <a:ea typeface="Tahoma" pitchFamily="34" charset="0"/>
              <a:cs typeface="Tahoma" pitchFamily="34" charset="0"/>
            </a:endParaRPr>
          </a:p>
        </p:txBody>
      </p:sp>
      <p:sp>
        <p:nvSpPr>
          <p:cNvPr id="5" name="TextBox 4"/>
          <p:cNvSpPr txBox="1"/>
          <p:nvPr/>
        </p:nvSpPr>
        <p:spPr>
          <a:xfrm>
            <a:off x="322524" y="709949"/>
            <a:ext cx="4371975" cy="307777"/>
          </a:xfrm>
          <a:prstGeom prst="rect">
            <a:avLst/>
          </a:prstGeom>
          <a:noFill/>
        </p:spPr>
        <p:txBody>
          <a:bodyPr wrap="square" rtlCol="0">
            <a:spAutoFit/>
          </a:bodyPr>
          <a:lstStyle/>
          <a:p>
            <a:r>
              <a:rPr lang="ru-RU" sz="1400" dirty="0" smtClean="0">
                <a:solidFill>
                  <a:schemeClr val="tx2"/>
                </a:solidFill>
                <a:latin typeface="Tahoma" pitchFamily="34" charset="0"/>
                <a:ea typeface="Tahoma" pitchFamily="34" charset="0"/>
                <a:cs typeface="Tahoma" pitchFamily="34" charset="0"/>
              </a:rPr>
              <a:t>городской дом культуры </a:t>
            </a:r>
            <a:r>
              <a:rPr lang="ru-RU" sz="1400" dirty="0" err="1" smtClean="0">
                <a:solidFill>
                  <a:schemeClr val="tx2"/>
                </a:solidFill>
                <a:latin typeface="Tahoma" pitchFamily="34" charset="0"/>
                <a:ea typeface="Tahoma" pitchFamily="34" charset="0"/>
                <a:cs typeface="Tahoma" pitchFamily="34" charset="0"/>
              </a:rPr>
              <a:t>г.Шымкент</a:t>
            </a:r>
            <a:endParaRPr lang="ru-RU" sz="1200" dirty="0">
              <a:solidFill>
                <a:schemeClr val="tx2"/>
              </a:solidFill>
              <a:latin typeface="Tahoma" pitchFamily="34" charset="0"/>
              <a:ea typeface="Tahoma" pitchFamily="34" charset="0"/>
              <a:cs typeface="Tahoma" pitchFamily="34" charset="0"/>
            </a:endParaRPr>
          </a:p>
        </p:txBody>
      </p:sp>
      <p:sp>
        <p:nvSpPr>
          <p:cNvPr id="6" name="TextBox 5"/>
          <p:cNvSpPr txBox="1"/>
          <p:nvPr/>
        </p:nvSpPr>
        <p:spPr>
          <a:xfrm>
            <a:off x="120316" y="1202410"/>
            <a:ext cx="3994988" cy="954107"/>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ОСНОВАНИЕ</a:t>
            </a:r>
            <a:r>
              <a:rPr lang="ru-RU" sz="1600" b="1" dirty="0" smtClean="0">
                <a:solidFill>
                  <a:schemeClr val="tx2"/>
                </a:solidFill>
                <a:latin typeface="Tahoma" pitchFamily="34" charset="0"/>
                <a:ea typeface="Tahoma" pitchFamily="34" charset="0"/>
                <a:cs typeface="Tahoma" pitchFamily="34" charset="0"/>
              </a:rPr>
              <a:t> </a:t>
            </a:r>
            <a:r>
              <a:rPr lang="ru-RU" sz="1600" dirty="0" smtClean="0">
                <a:solidFill>
                  <a:schemeClr val="tx2"/>
                </a:solidFill>
                <a:latin typeface="Tahoma" pitchFamily="34" charset="0"/>
                <a:ea typeface="Tahoma" pitchFamily="34" charset="0"/>
                <a:cs typeface="Tahoma" pitchFamily="34" charset="0"/>
              </a:rPr>
              <a:t>ДЛЯ ЗАКЛЮЧЕНИЯ </a:t>
            </a:r>
            <a:br>
              <a:rPr lang="ru-RU" sz="1600" dirty="0" smtClean="0">
                <a:solidFill>
                  <a:schemeClr val="tx2"/>
                </a:solidFill>
                <a:latin typeface="Tahoma" pitchFamily="34" charset="0"/>
                <a:ea typeface="Tahoma" pitchFamily="34" charset="0"/>
                <a:cs typeface="Tahoma" pitchFamily="34" charset="0"/>
              </a:rPr>
            </a:br>
            <a:r>
              <a:rPr lang="ru-RU" sz="1600" dirty="0" smtClean="0">
                <a:solidFill>
                  <a:schemeClr val="tx2"/>
                </a:solidFill>
                <a:latin typeface="Tahoma" pitchFamily="34" charset="0"/>
                <a:ea typeface="Tahoma" pitchFamily="34" charset="0"/>
                <a:cs typeface="Tahoma" pitchFamily="34" charset="0"/>
              </a:rPr>
              <a:t>ПРЯМОГО ДОГОВОРА</a:t>
            </a:r>
            <a:br>
              <a:rPr lang="ru-RU" sz="1600" dirty="0" smtClean="0">
                <a:solidFill>
                  <a:schemeClr val="tx2"/>
                </a:solidFill>
                <a:latin typeface="Tahoma" pitchFamily="34" charset="0"/>
                <a:ea typeface="Tahoma" pitchFamily="34" charset="0"/>
                <a:cs typeface="Tahoma" pitchFamily="34" charset="0"/>
              </a:rPr>
            </a:br>
            <a:r>
              <a:rPr lang="ru-RU" sz="1200" b="1" dirty="0" smtClean="0">
                <a:solidFill>
                  <a:srgbClr val="C00000"/>
                </a:solidFill>
                <a:latin typeface="Tahoma" pitchFamily="34" charset="0"/>
                <a:ea typeface="Tahoma" pitchFamily="34" charset="0"/>
                <a:cs typeface="Tahoma" pitchFamily="34" charset="0"/>
              </a:rPr>
              <a:t>СВИДЕТЕЛЬСТВО ОБ АВТОРСКОМ ПРАВЕ</a:t>
            </a:r>
          </a:p>
          <a:p>
            <a:pPr algn="ctr"/>
            <a:r>
              <a:rPr lang="ru-RU" sz="1200" b="1" dirty="0" smtClean="0">
                <a:solidFill>
                  <a:srgbClr val="C00000"/>
                </a:solidFill>
                <a:latin typeface="Tahoma" pitchFamily="34" charset="0"/>
                <a:ea typeface="Tahoma" pitchFamily="34" charset="0"/>
                <a:cs typeface="Tahoma" pitchFamily="34" charset="0"/>
              </a:rPr>
              <a:t>НА СЦЕНАРИЙ</a:t>
            </a:r>
            <a:endParaRPr lang="ru-RU" sz="1200" b="1" dirty="0">
              <a:solidFill>
                <a:srgbClr val="C00000"/>
              </a:solidFill>
              <a:latin typeface="Tahoma" pitchFamily="34" charset="0"/>
              <a:ea typeface="Tahoma" pitchFamily="34" charset="0"/>
              <a:cs typeface="Tahoma" pitchFamily="34" charset="0"/>
            </a:endParaRPr>
          </a:p>
        </p:txBody>
      </p:sp>
      <p:sp>
        <p:nvSpPr>
          <p:cNvPr id="10" name="TextBox 9"/>
          <p:cNvSpPr txBox="1"/>
          <p:nvPr/>
        </p:nvSpPr>
        <p:spPr>
          <a:xfrm>
            <a:off x="3776574" y="1417854"/>
            <a:ext cx="2667000" cy="523220"/>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ЗАКЛЮЧЕНИЕ ДОГОВОРА</a:t>
            </a:r>
            <a:br>
              <a:rPr lang="ru-RU" sz="1600" dirty="0" smtClean="0">
                <a:solidFill>
                  <a:schemeClr val="tx2"/>
                </a:solidFill>
                <a:latin typeface="Tahoma" pitchFamily="34" charset="0"/>
                <a:ea typeface="Tahoma" pitchFamily="34" charset="0"/>
                <a:cs typeface="Tahoma" pitchFamily="34" charset="0"/>
              </a:rPr>
            </a:br>
            <a:r>
              <a:rPr lang="ru-RU" sz="1200" dirty="0">
                <a:solidFill>
                  <a:schemeClr val="tx2"/>
                </a:solidFill>
                <a:latin typeface="Tahoma" pitchFamily="34" charset="0"/>
                <a:ea typeface="Tahoma" pitchFamily="34" charset="0"/>
                <a:cs typeface="Tahoma" pitchFamily="34" charset="0"/>
              </a:rPr>
              <a:t>(</a:t>
            </a:r>
            <a:r>
              <a:rPr lang="ru-RU" sz="1200" dirty="0" smtClean="0">
                <a:solidFill>
                  <a:schemeClr val="tx2"/>
                </a:solidFill>
                <a:latin typeface="Tahoma" pitchFamily="34" charset="0"/>
                <a:ea typeface="Tahoma" pitchFamily="34" charset="0"/>
                <a:cs typeface="Tahoma" pitchFamily="34" charset="0"/>
              </a:rPr>
              <a:t>13 марта 2020г.)</a:t>
            </a:r>
            <a:endParaRPr lang="ru-RU" sz="1100" dirty="0">
              <a:solidFill>
                <a:schemeClr val="tx2"/>
              </a:solidFill>
              <a:latin typeface="Tahoma" pitchFamily="34" charset="0"/>
              <a:ea typeface="Tahoma" pitchFamily="34" charset="0"/>
              <a:cs typeface="Tahoma" pitchFamily="34" charset="0"/>
            </a:endParaRPr>
          </a:p>
        </p:txBody>
      </p:sp>
      <p:sp>
        <p:nvSpPr>
          <p:cNvPr id="11" name="TextBox 10"/>
          <p:cNvSpPr txBox="1"/>
          <p:nvPr/>
        </p:nvSpPr>
        <p:spPr>
          <a:xfrm>
            <a:off x="6184893" y="1387076"/>
            <a:ext cx="2844805" cy="769441"/>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ЗАВЫШЕНИЕ ЦЕНЫ </a:t>
            </a:r>
            <a:br>
              <a:rPr lang="ru-RU" sz="1600" dirty="0" smtClean="0">
                <a:solidFill>
                  <a:schemeClr val="tx2"/>
                </a:solidFill>
                <a:latin typeface="Tahoma" pitchFamily="34" charset="0"/>
                <a:ea typeface="Tahoma" pitchFamily="34" charset="0"/>
                <a:cs typeface="Tahoma" pitchFamily="34" charset="0"/>
              </a:rPr>
            </a:br>
            <a:r>
              <a:rPr lang="ru-RU" sz="1600" dirty="0" smtClean="0">
                <a:solidFill>
                  <a:schemeClr val="tx2"/>
                </a:solidFill>
                <a:latin typeface="Tahoma" pitchFamily="34" charset="0"/>
                <a:ea typeface="Tahoma" pitchFamily="34" charset="0"/>
                <a:cs typeface="Tahoma" pitchFamily="34" charset="0"/>
              </a:rPr>
              <a:t>В 2 РАЗА</a:t>
            </a:r>
            <a:br>
              <a:rPr lang="ru-RU" sz="1600" dirty="0" smtClean="0">
                <a:solidFill>
                  <a:schemeClr val="tx2"/>
                </a:solidFill>
                <a:latin typeface="Tahoma" pitchFamily="34" charset="0"/>
                <a:ea typeface="Tahoma" pitchFamily="34" charset="0"/>
                <a:cs typeface="Tahoma" pitchFamily="34" charset="0"/>
              </a:rPr>
            </a:br>
            <a:r>
              <a:rPr lang="ru-RU" sz="1200" dirty="0" smtClean="0">
                <a:solidFill>
                  <a:schemeClr val="tx2"/>
                </a:solidFill>
                <a:latin typeface="Tahoma" pitchFamily="34" charset="0"/>
                <a:ea typeface="Tahoma" pitchFamily="34" charset="0"/>
                <a:cs typeface="Tahoma" pitchFamily="34" charset="0"/>
              </a:rPr>
              <a:t>(в сравнении с другими регионами)</a:t>
            </a:r>
            <a:endParaRPr lang="ru-RU" sz="1100" dirty="0">
              <a:solidFill>
                <a:schemeClr val="tx2"/>
              </a:solidFill>
              <a:latin typeface="Tahoma" pitchFamily="34" charset="0"/>
              <a:ea typeface="Tahoma" pitchFamily="34" charset="0"/>
              <a:cs typeface="Tahoma" pitchFamily="34" charset="0"/>
            </a:endParaRPr>
          </a:p>
        </p:txBody>
      </p:sp>
      <p:sp>
        <p:nvSpPr>
          <p:cNvPr id="12" name="TextBox 11"/>
          <p:cNvSpPr txBox="1"/>
          <p:nvPr/>
        </p:nvSpPr>
        <p:spPr>
          <a:xfrm>
            <a:off x="8885320" y="1510187"/>
            <a:ext cx="2899612" cy="553998"/>
          </a:xfrm>
          <a:prstGeom prst="rect">
            <a:avLst/>
          </a:prstGeom>
          <a:noFill/>
        </p:spPr>
        <p:txBody>
          <a:bodyPr wrap="square" rtlCol="0">
            <a:spAutoFit/>
          </a:bodyPr>
          <a:lstStyle/>
          <a:p>
            <a:pPr algn="ctr"/>
            <a:r>
              <a:rPr lang="ru-RU" sz="1600" b="1" dirty="0" smtClean="0">
                <a:solidFill>
                  <a:schemeClr val="tx2"/>
                </a:solidFill>
                <a:latin typeface="Tahoma" pitchFamily="34" charset="0"/>
                <a:ea typeface="Tahoma" pitchFamily="34" charset="0"/>
                <a:cs typeface="Tahoma" pitchFamily="34" charset="0"/>
              </a:rPr>
              <a:t>ВВЕДЕНИЕ РЕЖИМА ЧП</a:t>
            </a:r>
          </a:p>
          <a:p>
            <a:pPr algn="ctr"/>
            <a:r>
              <a:rPr lang="ru-RU" sz="1400" dirty="0">
                <a:solidFill>
                  <a:schemeClr val="tx2"/>
                </a:solidFill>
                <a:latin typeface="Tahoma" pitchFamily="34" charset="0"/>
                <a:ea typeface="Tahoma" pitchFamily="34" charset="0"/>
                <a:cs typeface="Tahoma" pitchFamily="34" charset="0"/>
              </a:rPr>
              <a:t>(</a:t>
            </a:r>
            <a:r>
              <a:rPr lang="ru-RU" sz="1400" dirty="0" smtClean="0">
                <a:solidFill>
                  <a:schemeClr val="tx2"/>
                </a:solidFill>
                <a:latin typeface="Tahoma" pitchFamily="34" charset="0"/>
                <a:ea typeface="Tahoma" pitchFamily="34" charset="0"/>
                <a:cs typeface="Tahoma" pitchFamily="34" charset="0"/>
              </a:rPr>
              <a:t>16 </a:t>
            </a:r>
            <a:r>
              <a:rPr lang="ru-RU" sz="1400" dirty="0">
                <a:solidFill>
                  <a:schemeClr val="tx2"/>
                </a:solidFill>
                <a:latin typeface="Tahoma" pitchFamily="34" charset="0"/>
                <a:ea typeface="Tahoma" pitchFamily="34" charset="0"/>
                <a:cs typeface="Tahoma" pitchFamily="34" charset="0"/>
              </a:rPr>
              <a:t>марта 2020г</a:t>
            </a:r>
            <a:r>
              <a:rPr lang="ru-RU" sz="1400" dirty="0" smtClean="0">
                <a:solidFill>
                  <a:schemeClr val="tx2"/>
                </a:solidFill>
                <a:latin typeface="Tahoma" pitchFamily="34" charset="0"/>
                <a:ea typeface="Tahoma" pitchFamily="34" charset="0"/>
                <a:cs typeface="Tahoma" pitchFamily="34" charset="0"/>
              </a:rPr>
              <a:t>.)</a:t>
            </a:r>
            <a:endParaRPr lang="ru-RU" sz="1400" b="1" dirty="0">
              <a:solidFill>
                <a:schemeClr val="tx2"/>
              </a:solidFill>
              <a:latin typeface="Tahoma" pitchFamily="34" charset="0"/>
              <a:ea typeface="Tahoma" pitchFamily="34" charset="0"/>
              <a:cs typeface="Tahoma" pitchFamily="34" charset="0"/>
            </a:endParaRPr>
          </a:p>
        </p:txBody>
      </p:sp>
      <p:grpSp>
        <p:nvGrpSpPr>
          <p:cNvPr id="3" name="Группа 2"/>
          <p:cNvGrpSpPr/>
          <p:nvPr/>
        </p:nvGrpSpPr>
        <p:grpSpPr>
          <a:xfrm>
            <a:off x="720138" y="4248339"/>
            <a:ext cx="3108823" cy="2339686"/>
            <a:chOff x="770022" y="4122007"/>
            <a:chExt cx="3108823" cy="2339686"/>
          </a:xfrm>
        </p:grpSpPr>
        <p:sp>
          <p:nvSpPr>
            <p:cNvPr id="7" name="TextBox 6"/>
            <p:cNvSpPr txBox="1"/>
            <p:nvPr/>
          </p:nvSpPr>
          <p:spPr>
            <a:xfrm>
              <a:off x="940216" y="4198398"/>
              <a:ext cx="2667000" cy="584775"/>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создание сценария </a:t>
              </a:r>
            </a:p>
            <a:p>
              <a:pPr algn="ctr"/>
              <a:r>
                <a:rPr lang="ru-RU" sz="1600" b="1" dirty="0" smtClean="0">
                  <a:solidFill>
                    <a:schemeClr val="tx2"/>
                  </a:solidFill>
                  <a:latin typeface="Tahoma" pitchFamily="34" charset="0"/>
                  <a:ea typeface="Tahoma" pitchFamily="34" charset="0"/>
                  <a:cs typeface="Tahoma" pitchFamily="34" charset="0"/>
                </a:rPr>
                <a:t>1 марта 2020г.</a:t>
              </a:r>
              <a:endParaRPr lang="ru-RU" sz="1400" b="1" dirty="0">
                <a:solidFill>
                  <a:schemeClr val="tx2"/>
                </a:solidFill>
                <a:latin typeface="Tahoma" pitchFamily="34" charset="0"/>
                <a:ea typeface="Tahoma" pitchFamily="34" charset="0"/>
                <a:cs typeface="Tahoma" pitchFamily="34" charset="0"/>
              </a:endParaRPr>
            </a:p>
          </p:txBody>
        </p:sp>
        <p:sp>
          <p:nvSpPr>
            <p:cNvPr id="8" name="TextBox 7"/>
            <p:cNvSpPr txBox="1"/>
            <p:nvPr/>
          </p:nvSpPr>
          <p:spPr>
            <a:xfrm>
              <a:off x="770023" y="4969530"/>
              <a:ext cx="3108822" cy="584775"/>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утверждение плана закупок </a:t>
              </a:r>
              <a:br>
                <a:rPr lang="ru-RU" sz="1600" dirty="0" smtClean="0">
                  <a:solidFill>
                    <a:schemeClr val="tx2"/>
                  </a:solidFill>
                  <a:latin typeface="Tahoma" pitchFamily="34" charset="0"/>
                  <a:ea typeface="Tahoma" pitchFamily="34" charset="0"/>
                  <a:cs typeface="Tahoma" pitchFamily="34" charset="0"/>
                </a:rPr>
              </a:br>
              <a:r>
                <a:rPr lang="ru-RU" sz="1600" b="1" dirty="0" smtClean="0">
                  <a:solidFill>
                    <a:schemeClr val="tx2"/>
                  </a:solidFill>
                  <a:latin typeface="Tahoma" pitchFamily="34" charset="0"/>
                  <a:ea typeface="Tahoma" pitchFamily="34" charset="0"/>
                  <a:cs typeface="Tahoma" pitchFamily="34" charset="0"/>
                </a:rPr>
                <a:t>2 марта 2020г.</a:t>
              </a:r>
              <a:endParaRPr lang="ru-RU" sz="1400" b="1" dirty="0">
                <a:solidFill>
                  <a:schemeClr val="tx2"/>
                </a:solidFill>
                <a:latin typeface="Tahoma" pitchFamily="34" charset="0"/>
                <a:ea typeface="Tahoma" pitchFamily="34" charset="0"/>
                <a:cs typeface="Tahoma" pitchFamily="34" charset="0"/>
              </a:endParaRPr>
            </a:p>
          </p:txBody>
        </p:sp>
        <p:sp>
          <p:nvSpPr>
            <p:cNvPr id="9" name="TextBox 8"/>
            <p:cNvSpPr txBox="1"/>
            <p:nvPr/>
          </p:nvSpPr>
          <p:spPr>
            <a:xfrm>
              <a:off x="770023" y="5630696"/>
              <a:ext cx="3108822" cy="830997"/>
            </a:xfrm>
            <a:prstGeom prst="rect">
              <a:avLst/>
            </a:prstGeom>
            <a:noFill/>
          </p:spPr>
          <p:txBody>
            <a:bodyPr wrap="square" rtlCol="0">
              <a:spAutoFit/>
            </a:bodyPr>
            <a:lstStyle/>
            <a:p>
              <a:pPr algn="ctr"/>
              <a:r>
                <a:rPr lang="ru-RU" sz="1600" dirty="0" smtClean="0">
                  <a:solidFill>
                    <a:schemeClr val="tx2"/>
                  </a:solidFill>
                  <a:latin typeface="Tahoma" pitchFamily="34" charset="0"/>
                  <a:ea typeface="Tahoma" pitchFamily="34" charset="0"/>
                  <a:cs typeface="Tahoma" pitchFamily="34" charset="0"/>
                </a:rPr>
                <a:t>Получение свидетельства </a:t>
              </a:r>
              <a:br>
                <a:rPr lang="ru-RU" sz="1600" dirty="0" smtClean="0">
                  <a:solidFill>
                    <a:schemeClr val="tx2"/>
                  </a:solidFill>
                  <a:latin typeface="Tahoma" pitchFamily="34" charset="0"/>
                  <a:ea typeface="Tahoma" pitchFamily="34" charset="0"/>
                  <a:cs typeface="Tahoma" pitchFamily="34" charset="0"/>
                </a:rPr>
              </a:br>
              <a:r>
                <a:rPr lang="ru-RU" sz="1600" dirty="0" smtClean="0">
                  <a:solidFill>
                    <a:schemeClr val="tx2"/>
                  </a:solidFill>
                  <a:latin typeface="Tahoma" pitchFamily="34" charset="0"/>
                  <a:ea typeface="Tahoma" pitchFamily="34" charset="0"/>
                  <a:cs typeface="Tahoma" pitchFamily="34" charset="0"/>
                </a:rPr>
                <a:t>об авторском праве</a:t>
              </a:r>
              <a:br>
                <a:rPr lang="ru-RU" sz="1600" dirty="0" smtClean="0">
                  <a:solidFill>
                    <a:schemeClr val="tx2"/>
                  </a:solidFill>
                  <a:latin typeface="Tahoma" pitchFamily="34" charset="0"/>
                  <a:ea typeface="Tahoma" pitchFamily="34" charset="0"/>
                  <a:cs typeface="Tahoma" pitchFamily="34" charset="0"/>
                </a:rPr>
              </a:br>
              <a:r>
                <a:rPr lang="ru-RU" sz="1600" b="1" dirty="0" smtClean="0">
                  <a:solidFill>
                    <a:schemeClr val="tx2"/>
                  </a:solidFill>
                  <a:latin typeface="Tahoma" pitchFamily="34" charset="0"/>
                  <a:ea typeface="Tahoma" pitchFamily="34" charset="0"/>
                  <a:cs typeface="Tahoma" pitchFamily="34" charset="0"/>
                </a:rPr>
                <a:t>3 марта 2020г.</a:t>
              </a:r>
              <a:endParaRPr lang="ru-RU" sz="1400" b="1" dirty="0">
                <a:solidFill>
                  <a:schemeClr val="tx2"/>
                </a:solidFill>
                <a:latin typeface="Tahoma" pitchFamily="34" charset="0"/>
                <a:ea typeface="Tahoma" pitchFamily="34" charset="0"/>
                <a:cs typeface="Tahoma" pitchFamily="34" charset="0"/>
              </a:endParaRPr>
            </a:p>
          </p:txBody>
        </p:sp>
        <p:sp>
          <p:nvSpPr>
            <p:cNvPr id="2" name="Прямоугольник 1"/>
            <p:cNvSpPr/>
            <p:nvPr/>
          </p:nvSpPr>
          <p:spPr>
            <a:xfrm>
              <a:off x="770022" y="4122007"/>
              <a:ext cx="3108822" cy="7375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70022" y="4893140"/>
              <a:ext cx="3108822" cy="7375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770022" y="5667602"/>
              <a:ext cx="3108822" cy="7375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7" name="Прямая со стрелкой 16"/>
          <p:cNvCxnSpPr/>
          <p:nvPr/>
        </p:nvCxnSpPr>
        <p:spPr>
          <a:xfrm>
            <a:off x="3963902" y="4246673"/>
            <a:ext cx="0" cy="2283151"/>
          </a:xfrm>
          <a:prstGeom prst="straightConnector1">
            <a:avLst/>
          </a:prstGeom>
          <a:ln>
            <a:solidFill>
              <a:schemeClr val="tx2"/>
            </a:solidFill>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7661858" y="158585"/>
            <a:ext cx="4371975" cy="307777"/>
          </a:xfrm>
          <a:prstGeom prst="rect">
            <a:avLst/>
          </a:prstGeom>
          <a:noFill/>
        </p:spPr>
        <p:txBody>
          <a:bodyPr wrap="square" rtlCol="0">
            <a:spAutoFit/>
          </a:bodyPr>
          <a:lstStyle/>
          <a:p>
            <a:pPr algn="r"/>
            <a:r>
              <a:rPr lang="ru-RU" sz="1400" dirty="0" smtClean="0">
                <a:solidFill>
                  <a:schemeClr val="tx2"/>
                </a:solidFill>
                <a:latin typeface="Tahoma" pitchFamily="34" charset="0"/>
                <a:ea typeface="Tahoma" pitchFamily="34" charset="0"/>
                <a:cs typeface="Tahoma" pitchFamily="34" charset="0"/>
              </a:rPr>
              <a:t>ПРИМЕР</a:t>
            </a:r>
            <a:endParaRPr lang="ru-RU" sz="1200" dirty="0">
              <a:solidFill>
                <a:schemeClr val="tx2"/>
              </a:solidFill>
              <a:latin typeface="Tahoma" pitchFamily="34" charset="0"/>
              <a:ea typeface="Tahoma" pitchFamily="34" charset="0"/>
              <a:cs typeface="Tahoma" pitchFamily="34" charset="0"/>
            </a:endParaRPr>
          </a:p>
        </p:txBody>
      </p:sp>
      <p:sp>
        <p:nvSpPr>
          <p:cNvPr id="22" name="TextBox 21"/>
          <p:cNvSpPr txBox="1"/>
          <p:nvPr/>
        </p:nvSpPr>
        <p:spPr>
          <a:xfrm>
            <a:off x="5945101" y="5424602"/>
            <a:ext cx="5322473" cy="369332"/>
          </a:xfrm>
          <a:prstGeom prst="rect">
            <a:avLst/>
          </a:prstGeom>
          <a:noFill/>
        </p:spPr>
        <p:txBody>
          <a:bodyPr wrap="square" rtlCol="0">
            <a:spAutoFit/>
          </a:bodyPr>
          <a:lstStyle/>
          <a:p>
            <a:r>
              <a:rPr lang="ru-RU" b="1" dirty="0" smtClean="0">
                <a:solidFill>
                  <a:schemeClr val="tx2"/>
                </a:solidFill>
                <a:latin typeface="Tahoma" pitchFamily="34" charset="0"/>
                <a:ea typeface="Tahoma" pitchFamily="34" charset="0"/>
                <a:cs typeface="Tahoma" pitchFamily="34" charset="0"/>
              </a:rPr>
              <a:t>! ПРИЗНАКИ НЕКОНКУРЕНТНОЙ ЗАКУПКИ</a:t>
            </a:r>
            <a:endParaRPr lang="ru-RU" sz="1600" b="1" dirty="0">
              <a:solidFill>
                <a:schemeClr val="tx2"/>
              </a:solidFill>
              <a:latin typeface="Tahoma" pitchFamily="34" charset="0"/>
              <a:ea typeface="Tahoma" pitchFamily="34" charset="0"/>
              <a:cs typeface="Tahoma" pitchFamily="34" charset="0"/>
            </a:endParaRPr>
          </a:p>
        </p:txBody>
      </p:sp>
      <p:pic>
        <p:nvPicPr>
          <p:cNvPr id="1026" name="Picture 2" descr="https://cdn.onlinewebfonts.com/svg/img_72116.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501115" y="2286964"/>
            <a:ext cx="1645204" cy="1584768"/>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630276" y="2479182"/>
            <a:ext cx="1200150" cy="1200329"/>
          </a:xfrm>
          <a:prstGeom prst="rect">
            <a:avLst/>
          </a:prstGeom>
          <a:noFill/>
        </p:spPr>
        <p:txBody>
          <a:bodyPr wrap="square" rtlCol="0">
            <a:spAutoFit/>
          </a:bodyPr>
          <a:lstStyle/>
          <a:p>
            <a:pPr algn="ctr"/>
            <a:r>
              <a:rPr lang="ru-RU" sz="7200" b="1" dirty="0" smtClean="0">
                <a:solidFill>
                  <a:schemeClr val="tx2"/>
                </a:solidFill>
              </a:rPr>
              <a:t>!</a:t>
            </a:r>
            <a:endParaRPr lang="ru-RU" b="1" dirty="0">
              <a:solidFill>
                <a:schemeClr val="tx2"/>
              </a:solidFill>
            </a:endParaRPr>
          </a:p>
        </p:txBody>
      </p:sp>
      <p:pic>
        <p:nvPicPr>
          <p:cNvPr id="1037" name="Picture 13" descr="https://w7.pngwing.com/pngs/279/485/png-transparent-exclamation-mark-symbol-sign-urgent-miscellaneous-text-logo.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backgroundRemoval t="0" b="99521" l="0" r="100000"/>
                    </a14:imgEffect>
                  </a14:imgLayer>
                </a14:imgProps>
              </a:ext>
              <a:ext uri="{28A0092B-C50C-407E-A947-70E740481C1C}">
                <a14:useLocalDpi xmlns:a14="http://schemas.microsoft.com/office/drawing/2010/main" xmlns="" val="0"/>
              </a:ext>
            </a:extLst>
          </a:blip>
          <a:srcRect/>
          <a:stretch>
            <a:fillRect/>
          </a:stretch>
        </p:blipFill>
        <p:spPr bwMode="auto">
          <a:xfrm>
            <a:off x="9630276" y="2479182"/>
            <a:ext cx="1264381" cy="1147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7880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 y="5336005"/>
            <a:ext cx="12192000" cy="13114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0" y="0"/>
            <a:ext cx="12192000" cy="685800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https://xn----7sbbgothc3bhbnf.xn--j1amh/sites/default/files/pictures/papki/papka-registrator/papka-registrator.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5900" b="92300" l="5294" r="94900"/>
                    </a14:imgEffect>
                  </a14:imgLayer>
                </a14:imgProps>
              </a:ext>
              <a:ext uri="{28A0092B-C50C-407E-A947-70E740481C1C}">
                <a14:useLocalDpi xmlns:a14="http://schemas.microsoft.com/office/drawing/2010/main" xmlns="" val="0"/>
              </a:ext>
            </a:extLst>
          </a:blip>
          <a:srcRect/>
          <a:stretch>
            <a:fillRect/>
          </a:stretch>
        </p:blipFill>
        <p:spPr bwMode="auto">
          <a:xfrm rot="20575748">
            <a:off x="972624" y="2298755"/>
            <a:ext cx="3309686" cy="213666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7661858" y="158585"/>
            <a:ext cx="4371975" cy="307777"/>
          </a:xfrm>
          <a:prstGeom prst="rect">
            <a:avLst/>
          </a:prstGeom>
          <a:noFill/>
        </p:spPr>
        <p:txBody>
          <a:bodyPr wrap="square" rtlCol="0">
            <a:spAutoFit/>
          </a:bodyPr>
          <a:lstStyle/>
          <a:p>
            <a:pPr algn="r"/>
            <a:r>
              <a:rPr lang="ru-RU" sz="1400" dirty="0" smtClean="0">
                <a:solidFill>
                  <a:schemeClr val="tx2"/>
                </a:solidFill>
                <a:latin typeface="Tahoma" pitchFamily="34" charset="0"/>
                <a:ea typeface="Tahoma" pitchFamily="34" charset="0"/>
                <a:cs typeface="Tahoma" pitchFamily="34" charset="0"/>
              </a:rPr>
              <a:t>ПРИМЕР</a:t>
            </a:r>
            <a:endParaRPr lang="ru-RU" sz="1200" dirty="0">
              <a:solidFill>
                <a:schemeClr val="tx2"/>
              </a:solidFill>
              <a:latin typeface="Tahoma" pitchFamily="34" charset="0"/>
              <a:ea typeface="Tahoma" pitchFamily="34" charset="0"/>
              <a:cs typeface="Tahoma" pitchFamily="34" charset="0"/>
            </a:endParaRPr>
          </a:p>
        </p:txBody>
      </p:sp>
      <p:sp>
        <p:nvSpPr>
          <p:cNvPr id="20" name="TextBox 19"/>
          <p:cNvSpPr txBox="1"/>
          <p:nvPr/>
        </p:nvSpPr>
        <p:spPr>
          <a:xfrm>
            <a:off x="665748" y="509004"/>
            <a:ext cx="6205540" cy="369332"/>
          </a:xfrm>
          <a:prstGeom prst="rect">
            <a:avLst/>
          </a:prstGeom>
          <a:noFill/>
        </p:spPr>
        <p:txBody>
          <a:bodyPr wrap="square" rtlCol="0">
            <a:spAutoFit/>
          </a:bodyPr>
          <a:lstStyle/>
          <a:p>
            <a:r>
              <a:rPr lang="ru-RU" b="1" dirty="0" smtClean="0">
                <a:solidFill>
                  <a:schemeClr val="tx2"/>
                </a:solidFill>
                <a:latin typeface="Tahoma" pitchFamily="34" charset="0"/>
                <a:ea typeface="Tahoma" pitchFamily="34" charset="0"/>
                <a:cs typeface="Tahoma" pitchFamily="34" charset="0"/>
              </a:rPr>
              <a:t>ЗАКУПКА ПО ЗАВЫШЕННОЙ ЦЕНЕ </a:t>
            </a:r>
            <a:endParaRPr lang="ru-RU" sz="1200" b="1" dirty="0">
              <a:solidFill>
                <a:schemeClr val="tx2"/>
              </a:solidFill>
              <a:latin typeface="Tahoma" pitchFamily="34" charset="0"/>
              <a:ea typeface="Tahoma" pitchFamily="34" charset="0"/>
              <a:cs typeface="Tahoma" pitchFamily="34" charset="0"/>
            </a:endParaRPr>
          </a:p>
        </p:txBody>
      </p:sp>
      <p:sp>
        <p:nvSpPr>
          <p:cNvPr id="25" name="TextBox 24"/>
          <p:cNvSpPr txBox="1"/>
          <p:nvPr/>
        </p:nvSpPr>
        <p:spPr>
          <a:xfrm>
            <a:off x="4016473" y="2089812"/>
            <a:ext cx="7618061" cy="2677656"/>
          </a:xfrm>
          <a:prstGeom prst="rect">
            <a:avLst/>
          </a:prstGeom>
          <a:noFill/>
        </p:spPr>
        <p:txBody>
          <a:bodyPr wrap="square" rtlCol="0">
            <a:spAutoFit/>
          </a:bodyPr>
          <a:lstStyle/>
          <a:p>
            <a:pPr algn="ctr"/>
            <a:r>
              <a:rPr lang="ru-RU" sz="2400" b="1" dirty="0" smtClean="0">
                <a:solidFill>
                  <a:schemeClr val="tx2"/>
                </a:solidFill>
                <a:latin typeface="Tahoma" pitchFamily="34" charset="0"/>
                <a:ea typeface="Tahoma" pitchFamily="34" charset="0"/>
                <a:cs typeface="Tahoma" pitchFamily="34" charset="0"/>
              </a:rPr>
              <a:t>ПЛАНИРОВАНИЕ </a:t>
            </a:r>
            <a:r>
              <a:rPr lang="ru-RU" sz="2400" b="1" dirty="0">
                <a:solidFill>
                  <a:schemeClr val="tx2"/>
                </a:solidFill>
                <a:latin typeface="Tahoma" pitchFamily="34" charset="0"/>
                <a:ea typeface="Tahoma" pitchFamily="34" charset="0"/>
                <a:cs typeface="Tahoma" pitchFamily="34" charset="0"/>
              </a:rPr>
              <a:t>ЗАКУПКИ </a:t>
            </a:r>
            <a:r>
              <a:rPr lang="ru-RU" sz="2400" b="1" dirty="0" smtClean="0">
                <a:solidFill>
                  <a:schemeClr val="tx2"/>
                </a:solidFill>
                <a:latin typeface="Tahoma" pitchFamily="34" charset="0"/>
                <a:ea typeface="Tahoma" pitchFamily="34" charset="0"/>
                <a:cs typeface="Tahoma" pitchFamily="34" charset="0"/>
              </a:rPr>
              <a:t/>
            </a:r>
            <a:br>
              <a:rPr lang="ru-RU" sz="2400" b="1" dirty="0" smtClean="0">
                <a:solidFill>
                  <a:schemeClr val="tx2"/>
                </a:solidFill>
                <a:latin typeface="Tahoma" pitchFamily="34" charset="0"/>
                <a:ea typeface="Tahoma" pitchFamily="34" charset="0"/>
                <a:cs typeface="Tahoma" pitchFamily="34" charset="0"/>
              </a:rPr>
            </a:br>
            <a:r>
              <a:rPr lang="ru-RU" sz="2000" dirty="0" smtClean="0">
                <a:solidFill>
                  <a:schemeClr val="tx2"/>
                </a:solidFill>
                <a:latin typeface="Tahoma" pitchFamily="34" charset="0"/>
                <a:ea typeface="Tahoma" pitchFamily="34" charset="0"/>
                <a:cs typeface="Tahoma" pitchFamily="34" charset="0"/>
              </a:rPr>
              <a:t>папок-регистраторов </a:t>
            </a:r>
          </a:p>
          <a:p>
            <a:pPr algn="ctr"/>
            <a:endParaRPr lang="ru-RU" sz="2000" dirty="0">
              <a:solidFill>
                <a:schemeClr val="tx2"/>
              </a:solidFill>
              <a:latin typeface="Tahoma" pitchFamily="34" charset="0"/>
              <a:ea typeface="Tahoma" pitchFamily="34" charset="0"/>
              <a:cs typeface="Tahoma" pitchFamily="34" charset="0"/>
            </a:endParaRPr>
          </a:p>
          <a:p>
            <a:pPr algn="ctr"/>
            <a:r>
              <a:rPr lang="ru-RU" sz="2400" b="1" dirty="0" smtClean="0">
                <a:solidFill>
                  <a:srgbClr val="C00000"/>
                </a:solidFill>
                <a:latin typeface="Tahoma" pitchFamily="34" charset="0"/>
                <a:ea typeface="Tahoma" pitchFamily="34" charset="0"/>
                <a:cs typeface="Tahoma" pitchFamily="34" charset="0"/>
              </a:rPr>
              <a:t>по</a:t>
            </a:r>
            <a:r>
              <a:rPr lang="ru-RU" sz="2400" dirty="0" smtClean="0">
                <a:solidFill>
                  <a:schemeClr val="tx2"/>
                </a:solidFill>
                <a:latin typeface="Tahoma" pitchFamily="34" charset="0"/>
                <a:ea typeface="Tahoma" pitchFamily="34" charset="0"/>
                <a:cs typeface="Tahoma" pitchFamily="34" charset="0"/>
              </a:rPr>
              <a:t> </a:t>
            </a:r>
            <a:r>
              <a:rPr lang="ru-RU" sz="3200" b="1" dirty="0" smtClean="0">
                <a:solidFill>
                  <a:srgbClr val="C00000"/>
                </a:solidFill>
                <a:latin typeface="Tahoma" pitchFamily="34" charset="0"/>
                <a:ea typeface="Tahoma" pitchFamily="34" charset="0"/>
                <a:cs typeface="Tahoma" pitchFamily="34" charset="0"/>
              </a:rPr>
              <a:t>393</a:t>
            </a:r>
            <a:r>
              <a:rPr lang="ru-RU" sz="2400" b="1" dirty="0" smtClean="0">
                <a:solidFill>
                  <a:srgbClr val="C00000"/>
                </a:solidFill>
                <a:latin typeface="Tahoma" pitchFamily="34" charset="0"/>
                <a:ea typeface="Tahoma" pitchFamily="34" charset="0"/>
                <a:cs typeface="Tahoma" pitchFamily="34" charset="0"/>
              </a:rPr>
              <a:t> тысячи тенге за </a:t>
            </a:r>
            <a:r>
              <a:rPr lang="ru-RU" sz="3200" b="1" dirty="0" smtClean="0">
                <a:solidFill>
                  <a:srgbClr val="C00000"/>
                </a:solidFill>
                <a:latin typeface="Tahoma" pitchFamily="34" charset="0"/>
                <a:ea typeface="Tahoma" pitchFamily="34" charset="0"/>
                <a:cs typeface="Tahoma" pitchFamily="34" charset="0"/>
              </a:rPr>
              <a:t>1</a:t>
            </a:r>
            <a:r>
              <a:rPr lang="ru-RU" sz="2400" b="1" dirty="0" smtClean="0">
                <a:solidFill>
                  <a:srgbClr val="C00000"/>
                </a:solidFill>
                <a:latin typeface="Tahoma" pitchFamily="34" charset="0"/>
                <a:ea typeface="Tahoma" pitchFamily="34" charset="0"/>
                <a:cs typeface="Tahoma" pitchFamily="34" charset="0"/>
              </a:rPr>
              <a:t> единицу </a:t>
            </a:r>
          </a:p>
          <a:p>
            <a:pPr algn="ctr"/>
            <a:r>
              <a:rPr lang="ru-RU" sz="2400" b="1" dirty="0" smtClean="0">
                <a:solidFill>
                  <a:schemeClr val="tx2"/>
                </a:solidFill>
                <a:latin typeface="Tahoma" pitchFamily="34" charset="0"/>
                <a:ea typeface="Tahoma" pitchFamily="34" charset="0"/>
                <a:cs typeface="Tahoma" pitchFamily="34" charset="0"/>
              </a:rPr>
              <a:t>рыночная цена – 580 тенге </a:t>
            </a:r>
            <a:r>
              <a:rPr lang="ru-RU" sz="2400" b="1" dirty="0">
                <a:solidFill>
                  <a:schemeClr val="tx2"/>
                </a:solidFill>
                <a:latin typeface="Tahoma" pitchFamily="34" charset="0"/>
                <a:ea typeface="Tahoma" pitchFamily="34" charset="0"/>
                <a:cs typeface="Tahoma" pitchFamily="34" charset="0"/>
              </a:rPr>
              <a:t>за </a:t>
            </a:r>
            <a:r>
              <a:rPr lang="ru-RU" sz="2400" b="1" dirty="0" smtClean="0">
                <a:solidFill>
                  <a:schemeClr val="tx2"/>
                </a:solidFill>
                <a:latin typeface="Tahoma" pitchFamily="34" charset="0"/>
                <a:ea typeface="Tahoma" pitchFamily="34" charset="0"/>
                <a:cs typeface="Tahoma" pitchFamily="34" charset="0"/>
              </a:rPr>
              <a:t>единицу</a:t>
            </a:r>
            <a:r>
              <a:rPr lang="ru-RU" sz="2800" b="1" dirty="0" smtClean="0">
                <a:solidFill>
                  <a:schemeClr val="tx2"/>
                </a:solidFill>
                <a:latin typeface="Tahoma" pitchFamily="34" charset="0"/>
                <a:ea typeface="Tahoma" pitchFamily="34" charset="0"/>
                <a:cs typeface="Tahoma" pitchFamily="34" charset="0"/>
              </a:rPr>
              <a:t> </a:t>
            </a:r>
          </a:p>
          <a:p>
            <a:pPr algn="ctr"/>
            <a:endParaRPr lang="ru-RU" sz="2000" b="1" dirty="0">
              <a:solidFill>
                <a:schemeClr val="tx2"/>
              </a:solidFill>
              <a:latin typeface="Tahoma" pitchFamily="34" charset="0"/>
              <a:ea typeface="Tahoma" pitchFamily="34" charset="0"/>
              <a:cs typeface="Tahoma" pitchFamily="34" charset="0"/>
            </a:endParaRPr>
          </a:p>
          <a:p>
            <a:pPr algn="ctr"/>
            <a:r>
              <a:rPr lang="ru-RU" sz="2400" b="1" dirty="0" smtClean="0">
                <a:solidFill>
                  <a:schemeClr val="tx2"/>
                </a:solidFill>
                <a:latin typeface="Tahoma" pitchFamily="34" charset="0"/>
                <a:ea typeface="Tahoma" pitchFamily="34" charset="0"/>
                <a:cs typeface="Tahoma" pitchFamily="34" charset="0"/>
              </a:rPr>
              <a:t>ОБЩАЯ СУММА </a:t>
            </a:r>
            <a:r>
              <a:rPr lang="ru-RU" sz="2400" b="1" dirty="0" smtClean="0">
                <a:solidFill>
                  <a:srgbClr val="C00000"/>
                </a:solidFill>
                <a:latin typeface="Tahoma" pitchFamily="34" charset="0"/>
                <a:ea typeface="Tahoma" pitchFamily="34" charset="0"/>
                <a:cs typeface="Tahoma" pitchFamily="34" charset="0"/>
              </a:rPr>
              <a:t>275,6 МЛН ТГ</a:t>
            </a:r>
            <a:endParaRPr lang="ru-RU" sz="1600" b="1" dirty="0">
              <a:solidFill>
                <a:srgbClr val="C00000"/>
              </a:solidFill>
              <a:latin typeface="Tahoma" pitchFamily="34" charset="0"/>
              <a:ea typeface="Tahoma" pitchFamily="34" charset="0"/>
              <a:cs typeface="Tahoma" pitchFamily="34" charset="0"/>
            </a:endParaRPr>
          </a:p>
        </p:txBody>
      </p:sp>
      <p:sp>
        <p:nvSpPr>
          <p:cNvPr id="18" name="Прямоугольник 17"/>
          <p:cNvSpPr/>
          <p:nvPr/>
        </p:nvSpPr>
        <p:spPr>
          <a:xfrm>
            <a:off x="665748" y="878335"/>
            <a:ext cx="8881310" cy="307777"/>
          </a:xfrm>
          <a:prstGeom prst="rect">
            <a:avLst/>
          </a:prstGeom>
        </p:spPr>
        <p:txBody>
          <a:bodyPr wrap="square">
            <a:spAutoFit/>
          </a:bodyPr>
          <a:lstStyle/>
          <a:p>
            <a:r>
              <a:rPr lang="ru-RU" sz="1400" dirty="0" smtClean="0">
                <a:solidFill>
                  <a:schemeClr val="tx2"/>
                </a:solidFill>
                <a:latin typeface="Tahoma" pitchFamily="34" charset="0"/>
                <a:ea typeface="Tahoma" pitchFamily="34" charset="0"/>
                <a:cs typeface="Tahoma" pitchFamily="34" charset="0"/>
              </a:rPr>
              <a:t>Управление </a:t>
            </a:r>
            <a:r>
              <a:rPr lang="ru-RU" sz="1400" dirty="0">
                <a:solidFill>
                  <a:schemeClr val="tx2"/>
                </a:solidFill>
                <a:latin typeface="Tahoma" pitchFamily="34" charset="0"/>
                <a:ea typeface="Tahoma" pitchFamily="34" charset="0"/>
                <a:cs typeface="Tahoma" pitchFamily="34" charset="0"/>
              </a:rPr>
              <a:t>координации занятости и социальных программ ВКО</a:t>
            </a:r>
          </a:p>
        </p:txBody>
      </p:sp>
      <p:sp>
        <p:nvSpPr>
          <p:cNvPr id="29" name="TextBox 28"/>
          <p:cNvSpPr txBox="1"/>
          <p:nvPr/>
        </p:nvSpPr>
        <p:spPr>
          <a:xfrm>
            <a:off x="541421" y="5651234"/>
            <a:ext cx="11267573" cy="646331"/>
          </a:xfrm>
          <a:prstGeom prst="rect">
            <a:avLst/>
          </a:prstGeom>
          <a:noFill/>
        </p:spPr>
        <p:txBody>
          <a:bodyPr wrap="square" rtlCol="0">
            <a:spAutoFit/>
          </a:bodyPr>
          <a:lstStyle/>
          <a:p>
            <a:r>
              <a:rPr lang="ru-RU" b="1" dirty="0" smtClean="0">
                <a:solidFill>
                  <a:schemeClr val="bg1"/>
                </a:solidFill>
                <a:latin typeface="Tahoma" pitchFamily="34" charset="0"/>
                <a:ea typeface="Tahoma" pitchFamily="34" charset="0"/>
                <a:cs typeface="Tahoma" pitchFamily="34" charset="0"/>
              </a:rPr>
              <a:t>ВЕРОЯТНАЯ ЦЕЛЬ ЗАКУПКИ</a:t>
            </a:r>
          </a:p>
          <a:p>
            <a:r>
              <a:rPr lang="ru-RU" dirty="0" smtClean="0">
                <a:solidFill>
                  <a:schemeClr val="bg1"/>
                </a:solidFill>
                <a:latin typeface="Tahoma" pitchFamily="34" charset="0"/>
                <a:ea typeface="Tahoma" pitchFamily="34" charset="0"/>
                <a:cs typeface="Tahoma" pitchFamily="34" charset="0"/>
              </a:rPr>
              <a:t>создание </a:t>
            </a:r>
            <a:r>
              <a:rPr lang="ru-RU" dirty="0">
                <a:solidFill>
                  <a:schemeClr val="bg1"/>
                </a:solidFill>
                <a:latin typeface="Tahoma" pitchFamily="34" charset="0"/>
                <a:ea typeface="Tahoma" pitchFamily="34" charset="0"/>
                <a:cs typeface="Tahoma" pitchFamily="34" charset="0"/>
              </a:rPr>
              <a:t>экономии на конец года с дальнейшей возможностью самостоятельного распоряжения ею</a:t>
            </a:r>
            <a:endParaRPr lang="ru-RU" sz="12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60143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52</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5422104" y="-9528"/>
            <a:ext cx="1190625" cy="6867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276851" y="135642"/>
            <a:ext cx="1543050" cy="102259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276851" y="169885"/>
            <a:ext cx="1543050" cy="954107"/>
          </a:xfrm>
          <a:prstGeom prst="rect">
            <a:avLst/>
          </a:prstGeom>
          <a:noFill/>
        </p:spPr>
        <p:txBody>
          <a:bodyPr wrap="square" rtlCol="0">
            <a:spAutoFit/>
          </a:bodyPr>
          <a:lstStyle/>
          <a:p>
            <a:pPr algn="ctr"/>
            <a:r>
              <a:rPr lang="ru-RU" sz="1400" b="1" dirty="0" smtClean="0">
                <a:solidFill>
                  <a:srgbClr val="44546A"/>
                </a:solidFill>
                <a:latin typeface="Tahoma" pitchFamily="34" charset="0"/>
                <a:ea typeface="Tahoma" pitchFamily="34" charset="0"/>
                <a:cs typeface="Tahoma" pitchFamily="34" charset="0"/>
              </a:rPr>
              <a:t>ЗАКЛЮЧЕНИЕ ДОГОВОРОВ </a:t>
            </a:r>
            <a:br>
              <a:rPr lang="ru-RU" sz="1400" b="1" dirty="0" smtClean="0">
                <a:solidFill>
                  <a:srgbClr val="44546A"/>
                </a:solidFill>
                <a:latin typeface="Tahoma" pitchFamily="34" charset="0"/>
                <a:ea typeface="Tahoma" pitchFamily="34" charset="0"/>
                <a:cs typeface="Tahoma" pitchFamily="34" charset="0"/>
              </a:rPr>
            </a:br>
            <a:r>
              <a:rPr lang="ru-RU" sz="1400" b="1" dirty="0" smtClean="0">
                <a:solidFill>
                  <a:srgbClr val="44546A"/>
                </a:solidFill>
                <a:latin typeface="Tahoma" pitchFamily="34" charset="0"/>
                <a:ea typeface="Tahoma" pitchFamily="34" charset="0"/>
                <a:cs typeface="Tahoma" pitchFamily="34" charset="0"/>
              </a:rPr>
              <a:t>С ФИЗ. И ЮР. ЛИЦАМИ</a:t>
            </a:r>
            <a:endParaRPr lang="ru-RU" sz="1400" b="1" dirty="0">
              <a:solidFill>
                <a:srgbClr val="44546A"/>
              </a:solidFill>
              <a:latin typeface="Tahoma" pitchFamily="34" charset="0"/>
              <a:ea typeface="Tahoma" pitchFamily="34" charset="0"/>
              <a:cs typeface="Tahoma" pitchFamily="34" charset="0"/>
            </a:endParaRPr>
          </a:p>
        </p:txBody>
      </p:sp>
      <p:sp>
        <p:nvSpPr>
          <p:cNvPr id="10" name="Прямоугольник 9"/>
          <p:cNvSpPr/>
          <p:nvPr/>
        </p:nvSpPr>
        <p:spPr>
          <a:xfrm>
            <a:off x="76200" y="194851"/>
            <a:ext cx="5307804" cy="6740307"/>
          </a:xfrm>
          <a:prstGeom prst="rect">
            <a:avLst/>
          </a:prstGeom>
        </p:spPr>
        <p:txBody>
          <a:bodyPr wrap="square">
            <a:spAutoFit/>
          </a:bodyPr>
          <a:lstStyle/>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Отсутствие антикоррупционных </a:t>
            </a:r>
            <a:r>
              <a:rPr lang="ru-RU" sz="1600" dirty="0">
                <a:solidFill>
                  <a:schemeClr val="tx2">
                    <a:lumMod val="75000"/>
                  </a:schemeClr>
                </a:solidFill>
                <a:latin typeface="Arial" panose="020B0604020202020204" pitchFamily="34" charset="0"/>
                <a:cs typeface="Arial" panose="020B0604020202020204" pitchFamily="34" charset="0"/>
              </a:rPr>
              <a:t>оговорок </a:t>
            </a:r>
            <a:r>
              <a:rPr lang="ru-RU" sz="1600" dirty="0" smtClean="0">
                <a:solidFill>
                  <a:schemeClr val="tx2">
                    <a:lumMod val="75000"/>
                  </a:schemeClr>
                </a:solidFill>
                <a:latin typeface="Arial" panose="020B0604020202020204" pitchFamily="34" charset="0"/>
                <a:cs typeface="Arial" panose="020B0604020202020204" pitchFamily="34" charset="0"/>
              </a:rPr>
              <a:t>в </a:t>
            </a:r>
            <a:r>
              <a:rPr lang="ru-RU" sz="1600" dirty="0">
                <a:solidFill>
                  <a:schemeClr val="tx2">
                    <a:lumMod val="75000"/>
                  </a:schemeClr>
                </a:solidFill>
                <a:latin typeface="Arial" panose="020B0604020202020204" pitchFamily="34" charset="0"/>
                <a:cs typeface="Arial" panose="020B0604020202020204" pitchFamily="34" charset="0"/>
              </a:rPr>
              <a:t>договорах </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Неоднократное заключение </a:t>
            </a:r>
            <a:r>
              <a:rPr lang="ru-RU" sz="1600" dirty="0">
                <a:solidFill>
                  <a:schemeClr val="tx2">
                    <a:lumMod val="75000"/>
                  </a:schemeClr>
                </a:solidFill>
                <a:latin typeface="Arial" panose="020B0604020202020204" pitchFamily="34" charset="0"/>
                <a:cs typeface="Arial" panose="020B0604020202020204" pitchFamily="34" charset="0"/>
              </a:rPr>
              <a:t>договоров с одними организациями при наличии предложений от иных организаций с аналогичными или более выгодными условиями</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Отсутствие либо </a:t>
            </a:r>
            <a:r>
              <a:rPr lang="ru-RU" sz="1600" dirty="0">
                <a:solidFill>
                  <a:schemeClr val="tx2">
                    <a:lumMod val="75000"/>
                  </a:schemeClr>
                </a:solidFill>
                <a:latin typeface="Arial" panose="020B0604020202020204" pitchFamily="34" charset="0"/>
                <a:cs typeface="Arial" panose="020B0604020202020204" pitchFamily="34" charset="0"/>
              </a:rPr>
              <a:t>уменьшенные штрафные санкции к контрагенту</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Неприменение санкций </a:t>
            </a:r>
            <a:r>
              <a:rPr lang="ru-RU" sz="1600" dirty="0">
                <a:solidFill>
                  <a:schemeClr val="tx2">
                    <a:lumMod val="75000"/>
                  </a:schemeClr>
                </a:solidFill>
                <a:latin typeface="Arial" panose="020B0604020202020204" pitchFamily="34" charset="0"/>
                <a:cs typeface="Arial" panose="020B0604020202020204" pitchFamily="34" charset="0"/>
              </a:rPr>
              <a:t>в случае нарушения договорных обязательств</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Значительные корректировки </a:t>
            </a:r>
            <a:r>
              <a:rPr lang="ru-RU" sz="1600" dirty="0">
                <a:solidFill>
                  <a:schemeClr val="tx2">
                    <a:lumMod val="75000"/>
                  </a:schemeClr>
                </a:solidFill>
                <a:latin typeface="Arial" panose="020B0604020202020204" pitchFamily="34" charset="0"/>
                <a:cs typeface="Arial" panose="020B0604020202020204" pitchFamily="34" charset="0"/>
              </a:rPr>
              <a:t>условий на этапе исполнения договора</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Не своевременная </a:t>
            </a:r>
            <a:r>
              <a:rPr lang="ru-RU" sz="1600" dirty="0">
                <a:solidFill>
                  <a:schemeClr val="tx2">
                    <a:lumMod val="75000"/>
                  </a:schemeClr>
                </a:solidFill>
                <a:latin typeface="Arial" panose="020B0604020202020204" pitchFamily="34" charset="0"/>
                <a:cs typeface="Arial" panose="020B0604020202020204" pitchFamily="34" charset="0"/>
              </a:rPr>
              <a:t>подача иска к контрагенту за нарушения договорных обязательств</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Необоснованный отказ </a:t>
            </a:r>
            <a:r>
              <a:rPr lang="ru-RU" sz="1600" dirty="0">
                <a:solidFill>
                  <a:schemeClr val="tx2">
                    <a:lumMod val="75000"/>
                  </a:schemeClr>
                </a:solidFill>
                <a:latin typeface="Arial" panose="020B0604020202020204" pitchFamily="34" charset="0"/>
                <a:cs typeface="Arial" panose="020B0604020202020204" pitchFamily="34" charset="0"/>
              </a:rPr>
              <a:t>от претензий или судебных разбирательств при нарушении контрагентами договорных обязательств</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Отсутствие актов</a:t>
            </a:r>
            <a:r>
              <a:rPr lang="ru-RU" sz="1600" dirty="0">
                <a:solidFill>
                  <a:schemeClr val="tx2">
                    <a:lumMod val="75000"/>
                  </a:schemeClr>
                </a:solidFill>
                <a:latin typeface="Arial" panose="020B0604020202020204" pitchFamily="34" charset="0"/>
                <a:cs typeface="Arial" panose="020B0604020202020204" pitchFamily="34" charset="0"/>
              </a:rPr>
              <a:t>, регулирующих порядок проведения </a:t>
            </a:r>
            <a:r>
              <a:rPr lang="ru-RU" sz="1600" dirty="0" err="1">
                <a:solidFill>
                  <a:schemeClr val="tx2">
                    <a:lumMod val="75000"/>
                  </a:schemeClr>
                </a:solidFill>
                <a:latin typeface="Arial" panose="020B0604020202020204" pitchFamily="34" charset="0"/>
                <a:cs typeface="Arial" panose="020B0604020202020204" pitchFamily="34" charset="0"/>
              </a:rPr>
              <a:t>претензионно</a:t>
            </a:r>
            <a:r>
              <a:rPr lang="ru-RU" sz="1600" dirty="0">
                <a:solidFill>
                  <a:schemeClr val="tx2">
                    <a:lumMod val="75000"/>
                  </a:schemeClr>
                </a:solidFill>
                <a:latin typeface="Arial" panose="020B0604020202020204" pitchFamily="34" charset="0"/>
                <a:cs typeface="Arial" panose="020B0604020202020204" pitchFamily="34" charset="0"/>
              </a:rPr>
              <a:t>-исковой работы</a:t>
            </a:r>
          </a:p>
          <a:p>
            <a:pPr>
              <a:spcBef>
                <a:spcPts val="1200"/>
              </a:spcBef>
            </a:pPr>
            <a:r>
              <a:rPr lang="ru-RU" sz="1600" dirty="0" smtClean="0">
                <a:solidFill>
                  <a:schemeClr val="tx2">
                    <a:lumMod val="75000"/>
                  </a:schemeClr>
                </a:solidFill>
                <a:latin typeface="Arial" panose="020B0604020202020204" pitchFamily="34" charset="0"/>
                <a:cs typeface="Arial" panose="020B0604020202020204" pitchFamily="34" charset="0"/>
              </a:rPr>
              <a:t>Отсутствие механизмов </a:t>
            </a:r>
            <a:r>
              <a:rPr lang="ru-RU" sz="1600" dirty="0">
                <a:solidFill>
                  <a:schemeClr val="tx2">
                    <a:lumMod val="75000"/>
                  </a:schemeClr>
                </a:solidFill>
                <a:latin typeface="Arial" panose="020B0604020202020204" pitchFamily="34" charset="0"/>
                <a:cs typeface="Arial" panose="020B0604020202020204" pitchFamily="34" charset="0"/>
              </a:rPr>
              <a:t>работы по изучению контрагентов в целях предотвращения конфликта интересов и </a:t>
            </a:r>
            <a:r>
              <a:rPr lang="ru-RU" sz="1600" dirty="0" err="1">
                <a:solidFill>
                  <a:schemeClr val="tx2">
                    <a:lumMod val="75000"/>
                  </a:schemeClr>
                </a:solidFill>
                <a:latin typeface="Arial" panose="020B0604020202020204" pitchFamily="34" charset="0"/>
                <a:cs typeface="Arial" panose="020B0604020202020204" pitchFamily="34" charset="0"/>
              </a:rPr>
              <a:t>аффилированности</a:t>
            </a:r>
            <a:endParaRPr lang="ru-RU" sz="1600" dirty="0">
              <a:solidFill>
                <a:schemeClr val="tx2">
                  <a:lumMod val="75000"/>
                </a:schemeClr>
              </a:solidFill>
              <a:latin typeface="Arial" panose="020B0604020202020204" pitchFamily="34" charset="0"/>
              <a:cs typeface="Arial" panose="020B0604020202020204" pitchFamily="34" charset="0"/>
            </a:endParaRPr>
          </a:p>
        </p:txBody>
      </p:sp>
      <p:sp>
        <p:nvSpPr>
          <p:cNvPr id="11" name="Прямоугольник 10"/>
          <p:cNvSpPr/>
          <p:nvPr/>
        </p:nvSpPr>
        <p:spPr>
          <a:xfrm>
            <a:off x="6715124" y="1123992"/>
            <a:ext cx="5476876" cy="5355312"/>
          </a:xfrm>
          <a:prstGeom prst="rect">
            <a:avLst/>
          </a:prstGeom>
        </p:spPr>
        <p:txBody>
          <a:bodyPr wrap="square">
            <a:spAutoFit/>
          </a:bodyPr>
          <a:lstStyle/>
          <a:p>
            <a:pPr>
              <a:spcBef>
                <a:spcPts val="1200"/>
              </a:spcBef>
            </a:pPr>
            <a:r>
              <a:rPr lang="ru-RU" sz="1600" b="1" dirty="0" smtClean="0">
                <a:solidFill>
                  <a:schemeClr val="tx2">
                    <a:lumMod val="75000"/>
                  </a:schemeClr>
                </a:solidFill>
                <a:latin typeface="Arial" panose="020B0604020202020204" pitchFamily="34" charset="0"/>
                <a:cs typeface="Arial" panose="020B0604020202020204" pitchFamily="34" charset="0"/>
              </a:rPr>
              <a:t>ЗАКЛЮЧЕНИЕ КОНТРАКТОВ </a:t>
            </a:r>
            <a:br>
              <a:rPr lang="ru-RU" sz="1600" b="1" dirty="0" smtClean="0">
                <a:solidFill>
                  <a:schemeClr val="tx2">
                    <a:lumMod val="75000"/>
                  </a:schemeClr>
                </a:solidFill>
                <a:latin typeface="Arial" panose="020B0604020202020204" pitchFamily="34" charset="0"/>
                <a:cs typeface="Arial" panose="020B0604020202020204" pitchFamily="34" charset="0"/>
              </a:rPr>
            </a:br>
            <a:r>
              <a:rPr lang="ru-RU" sz="1600" b="1" dirty="0" smtClean="0">
                <a:solidFill>
                  <a:schemeClr val="tx2">
                    <a:lumMod val="75000"/>
                  </a:schemeClr>
                </a:solidFill>
                <a:latin typeface="Arial" panose="020B0604020202020204" pitchFamily="34" charset="0"/>
                <a:cs typeface="Arial" panose="020B0604020202020204" pitchFamily="34" charset="0"/>
              </a:rPr>
              <a:t>С НЕДРОПОЛЬЗОВАТЕЛЯМИ</a:t>
            </a:r>
          </a:p>
          <a:p>
            <a:pPr>
              <a:spcBef>
                <a:spcPts val="1200"/>
              </a:spcBef>
            </a:pPr>
            <a:r>
              <a:rPr lang="kk-KZ" sz="1600" b="1" dirty="0" smtClean="0">
                <a:solidFill>
                  <a:schemeClr val="tx2">
                    <a:lumMod val="75000"/>
                  </a:schemeClr>
                </a:solidFill>
                <a:latin typeface="Arial" panose="020B0604020202020204" pitchFamily="34" charset="0"/>
                <a:cs typeface="Arial" panose="020B0604020202020204" pitchFamily="34" charset="0"/>
              </a:rPr>
              <a:t>Не </a:t>
            </a:r>
            <a:r>
              <a:rPr lang="kk-KZ" sz="1600" b="1" dirty="0">
                <a:solidFill>
                  <a:schemeClr val="tx2">
                    <a:lumMod val="75000"/>
                  </a:schemeClr>
                </a:solidFill>
                <a:latin typeface="Arial" panose="020B0604020202020204" pitchFamily="34" charset="0"/>
                <a:cs typeface="Arial" panose="020B0604020202020204" pitchFamily="34" charset="0"/>
              </a:rPr>
              <a:t>определены </a:t>
            </a:r>
            <a:endParaRPr lang="ru-RU" sz="1600" b="1" dirty="0">
              <a:solidFill>
                <a:schemeClr val="tx2">
                  <a:lumMod val="75000"/>
                </a:schemeClr>
              </a:solidFill>
              <a:latin typeface="Arial" panose="020B0604020202020204" pitchFamily="34" charset="0"/>
              <a:cs typeface="Arial" panose="020B0604020202020204" pitchFamily="34" charset="0"/>
            </a:endParaRPr>
          </a:p>
          <a:p>
            <a:pPr marL="90488">
              <a:spcBef>
                <a:spcPts val="1200"/>
              </a:spcBef>
              <a:buFontTx/>
              <a:buChar char="-"/>
            </a:pPr>
            <a:r>
              <a:rPr lang="ru-RU" sz="1600" dirty="0" smtClean="0">
                <a:solidFill>
                  <a:schemeClr val="tx2">
                    <a:lumMod val="75000"/>
                  </a:schemeClr>
                </a:solidFill>
                <a:latin typeface="Arial" panose="020B0604020202020204" pitchFamily="34" charset="0"/>
                <a:cs typeface="Arial" panose="020B0604020202020204" pitchFamily="34" charset="0"/>
              </a:rPr>
              <a:t> сроки </a:t>
            </a:r>
            <a:r>
              <a:rPr lang="ru-RU" sz="1600" dirty="0">
                <a:solidFill>
                  <a:schemeClr val="tx2">
                    <a:lumMod val="75000"/>
                  </a:schemeClr>
                </a:solidFill>
                <a:latin typeface="Arial" panose="020B0604020202020204" pitchFamily="34" charset="0"/>
                <a:cs typeface="Arial" panose="020B0604020202020204" pitchFamily="34" charset="0"/>
              </a:rPr>
              <a:t>и механизм определения нарушений условий контракта</a:t>
            </a:r>
          </a:p>
          <a:p>
            <a:pPr marL="90488">
              <a:spcBef>
                <a:spcPts val="1200"/>
              </a:spcBef>
              <a:buFontTx/>
              <a:buChar char="-"/>
            </a:pPr>
            <a:r>
              <a:rPr lang="ru-RU" sz="1600" dirty="0">
                <a:solidFill>
                  <a:schemeClr val="tx2">
                    <a:lumMod val="75000"/>
                  </a:schemeClr>
                </a:solidFill>
                <a:latin typeface="Arial" panose="020B0604020202020204" pitchFamily="34" charset="0"/>
                <a:cs typeface="Arial" panose="020B0604020202020204" pitchFamily="34" charset="0"/>
              </a:rPr>
              <a:t> процедуры мониторинга уведомлений, сроков их направления</a:t>
            </a:r>
          </a:p>
          <a:p>
            <a:pPr marL="90488">
              <a:spcBef>
                <a:spcPts val="1200"/>
              </a:spcBef>
              <a:buFontTx/>
              <a:buChar char="-"/>
            </a:pPr>
            <a:r>
              <a:rPr lang="ru-RU" sz="1600" dirty="0" smtClean="0">
                <a:solidFill>
                  <a:schemeClr val="tx2">
                    <a:lumMod val="75000"/>
                  </a:schemeClr>
                </a:solidFill>
                <a:latin typeface="Arial" panose="020B0604020202020204" pitchFamily="34" charset="0"/>
                <a:cs typeface="Arial" panose="020B0604020202020204" pitchFamily="34" charset="0"/>
              </a:rPr>
              <a:t> процедуры расчета и применения штрафных санкций.</a:t>
            </a:r>
            <a:endParaRPr lang="ru-RU" sz="1600" dirty="0">
              <a:solidFill>
                <a:schemeClr val="tx2">
                  <a:lumMod val="75000"/>
                </a:schemeClr>
              </a:solidFill>
              <a:latin typeface="Arial" panose="020B0604020202020204" pitchFamily="34" charset="0"/>
              <a:cs typeface="Arial" panose="020B0604020202020204" pitchFamily="34" charset="0"/>
            </a:endParaRPr>
          </a:p>
          <a:p>
            <a:pPr algn="just">
              <a:spcBef>
                <a:spcPts val="1200"/>
              </a:spcBef>
            </a:pPr>
            <a:r>
              <a:rPr lang="ru-RU" sz="1600" dirty="0">
                <a:solidFill>
                  <a:schemeClr val="tx2">
                    <a:lumMod val="75000"/>
                  </a:schemeClr>
                </a:solidFill>
                <a:latin typeface="Arial" panose="020B0604020202020204" pitchFamily="34" charset="0"/>
                <a:cs typeface="Arial" panose="020B0604020202020204" pitchFamily="34" charset="0"/>
              </a:rPr>
              <a:t>Решения о направлении уведомления и досудебной претензии </a:t>
            </a:r>
            <a:r>
              <a:rPr lang="ru-RU" sz="1600" dirty="0" err="1">
                <a:solidFill>
                  <a:schemeClr val="tx2">
                    <a:lumMod val="75000"/>
                  </a:schemeClr>
                </a:solidFill>
                <a:latin typeface="Arial" panose="020B0604020202020204" pitchFamily="34" charset="0"/>
                <a:cs typeface="Arial" panose="020B0604020202020204" pitchFamily="34" charset="0"/>
              </a:rPr>
              <a:t>недропользователям</a:t>
            </a:r>
            <a:r>
              <a:rPr lang="ru-RU" sz="1600" dirty="0">
                <a:solidFill>
                  <a:schemeClr val="tx2">
                    <a:lumMod val="75000"/>
                  </a:schemeClr>
                </a:solidFill>
                <a:latin typeface="Arial" panose="020B0604020202020204" pitchFamily="34" charset="0"/>
                <a:cs typeface="Arial" panose="020B0604020202020204" pitchFamily="34" charset="0"/>
              </a:rPr>
              <a:t> принимаются по усмотрению должностных лиц МЭ.</a:t>
            </a:r>
          </a:p>
          <a:p>
            <a:pPr algn="just">
              <a:spcBef>
                <a:spcPts val="1200"/>
              </a:spcBef>
            </a:pPr>
            <a:r>
              <a:rPr lang="ru-RU" sz="1600" dirty="0">
                <a:solidFill>
                  <a:schemeClr val="tx2">
                    <a:lumMod val="75000"/>
                  </a:schemeClr>
                </a:solidFill>
                <a:latin typeface="Arial" panose="020B0604020202020204" pitchFamily="34" charset="0"/>
                <a:cs typeface="Arial" panose="020B0604020202020204" pitchFamily="34" charset="0"/>
              </a:rPr>
              <a:t>Иск МЭ к АО «</a:t>
            </a:r>
            <a:r>
              <a:rPr lang="ru-RU" sz="1600" dirty="0" err="1">
                <a:solidFill>
                  <a:schemeClr val="tx2">
                    <a:lumMod val="75000"/>
                  </a:schemeClr>
                </a:solidFill>
                <a:latin typeface="Arial" panose="020B0604020202020204" pitchFamily="34" charset="0"/>
                <a:cs typeface="Arial" panose="020B0604020202020204" pitchFamily="34" charset="0"/>
              </a:rPr>
              <a:t>Озенмунайгаз</a:t>
            </a:r>
            <a:r>
              <a:rPr lang="ru-RU" sz="1600" dirty="0">
                <a:solidFill>
                  <a:schemeClr val="tx2">
                    <a:lumMod val="75000"/>
                  </a:schemeClr>
                </a:solidFill>
                <a:latin typeface="Arial" panose="020B0604020202020204" pitchFamily="34" charset="0"/>
                <a:cs typeface="Arial" panose="020B0604020202020204" pitchFamily="34" charset="0"/>
              </a:rPr>
              <a:t>» о взыскании штрафа и неисполненных контрактных обязательств оставлен без рассмотрения поскольку досудебная претензия направлена одновременно с подачей иска.</a:t>
            </a:r>
          </a:p>
          <a:p>
            <a:pPr algn="just">
              <a:spcBef>
                <a:spcPts val="1200"/>
              </a:spcBef>
            </a:pPr>
            <a:r>
              <a:rPr lang="ru-RU" sz="1600" dirty="0">
                <a:solidFill>
                  <a:schemeClr val="tx2">
                    <a:lumMod val="75000"/>
                  </a:schemeClr>
                </a:solidFill>
                <a:latin typeface="Arial" panose="020B0604020202020204" pitchFamily="34" charset="0"/>
                <a:cs typeface="Arial" panose="020B0604020202020204" pitchFamily="34" charset="0"/>
              </a:rPr>
              <a:t>Не взысканы более 500 млн. тенге</a:t>
            </a:r>
          </a:p>
        </p:txBody>
      </p:sp>
    </p:spTree>
    <p:extLst>
      <p:ext uri="{BB962C8B-B14F-4D97-AF65-F5344CB8AC3E}">
        <p14:creationId xmlns:p14="http://schemas.microsoft.com/office/powerpoint/2010/main" xmlns="" val="1939003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682D65B3-5922-A54E-A9A4-1D55B0DAD449}"/>
              </a:ext>
            </a:extLst>
          </p:cNvPr>
          <p:cNvSpPr>
            <a:spLocks noGrp="1"/>
          </p:cNvSpPr>
          <p:nvPr>
            <p:ph type="sldNum" sz="quarter" idx="12"/>
          </p:nvPr>
        </p:nvSpPr>
        <p:spPr>
          <a:xfrm>
            <a:off x="8948972" y="6172844"/>
            <a:ext cx="2743200" cy="365125"/>
          </a:xfrm>
        </p:spPr>
        <p:txBody>
          <a:bodyPr/>
          <a:lstStyle/>
          <a:p>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t>53</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2" name="Прямоугольник 1"/>
          <p:cNvSpPr/>
          <p:nvPr/>
        </p:nvSpPr>
        <p:spPr>
          <a:xfrm>
            <a:off x="5422104" y="-9528"/>
            <a:ext cx="1190625" cy="6867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962525" y="135641"/>
            <a:ext cx="2114550" cy="118833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960141" y="191199"/>
            <a:ext cx="2114550" cy="1077218"/>
          </a:xfrm>
          <a:prstGeom prst="rect">
            <a:avLst/>
          </a:prstGeom>
          <a:noFill/>
        </p:spPr>
        <p:txBody>
          <a:bodyPr wrap="square" rtlCol="0">
            <a:spAutoFit/>
          </a:bodyPr>
          <a:lstStyle/>
          <a:p>
            <a:pPr algn="ctr"/>
            <a:r>
              <a:rPr lang="ru-RU" sz="1600" b="1" dirty="0" smtClean="0">
                <a:solidFill>
                  <a:srgbClr val="44546A"/>
                </a:solidFill>
                <a:latin typeface="Tahoma" pitchFamily="34" charset="0"/>
                <a:ea typeface="Tahoma" pitchFamily="34" charset="0"/>
                <a:cs typeface="Tahoma" pitchFamily="34" charset="0"/>
              </a:rPr>
              <a:t>ОБЕСПЕЧЕНИЕ ПРОЗРАЧНОСТИ И ГЛАСНОСТИ ДЕЯТЕЛЬНОСТИ </a:t>
            </a:r>
            <a:endParaRPr lang="ru-RU" sz="1600" b="1" dirty="0">
              <a:solidFill>
                <a:srgbClr val="44546A"/>
              </a:solidFill>
              <a:latin typeface="Tahoma" pitchFamily="34" charset="0"/>
              <a:ea typeface="Tahoma" pitchFamily="34" charset="0"/>
              <a:cs typeface="Tahoma" pitchFamily="34" charset="0"/>
            </a:endParaRPr>
          </a:p>
        </p:txBody>
      </p:sp>
      <p:sp>
        <p:nvSpPr>
          <p:cNvPr id="10" name="Прямоугольник 9"/>
          <p:cNvSpPr/>
          <p:nvPr/>
        </p:nvSpPr>
        <p:spPr>
          <a:xfrm>
            <a:off x="76200" y="1023526"/>
            <a:ext cx="5429250" cy="5309659"/>
          </a:xfrm>
          <a:prstGeom prst="rect">
            <a:avLst/>
          </a:prstGeom>
        </p:spPr>
        <p:txBody>
          <a:bodyPr wrap="square">
            <a:spAutoFit/>
          </a:bodyPr>
          <a:lstStyle/>
          <a:p>
            <a:pPr>
              <a:lnSpc>
                <a:spcPct val="150000"/>
              </a:lnSpc>
              <a:spcBef>
                <a:spcPts val="1800"/>
              </a:spcBef>
            </a:pPr>
            <a:r>
              <a:rPr lang="ru-RU" sz="1600" dirty="0" smtClean="0">
                <a:solidFill>
                  <a:schemeClr val="tx2">
                    <a:lumMod val="75000"/>
                  </a:schemeClr>
                </a:solidFill>
                <a:latin typeface="Arial" panose="020B0604020202020204" pitchFamily="34" charset="0"/>
                <a:cs typeface="Arial" panose="020B0604020202020204" pitchFamily="34" charset="0"/>
              </a:rPr>
              <a:t>  Неполное и </a:t>
            </a:r>
            <a:r>
              <a:rPr lang="ru-RU" sz="1600" dirty="0">
                <a:solidFill>
                  <a:schemeClr val="tx2">
                    <a:lumMod val="75000"/>
                  </a:schemeClr>
                </a:solidFill>
                <a:latin typeface="Arial" panose="020B0604020202020204" pitchFamily="34" charset="0"/>
                <a:cs typeface="Arial" panose="020B0604020202020204" pitchFamily="34" charset="0"/>
              </a:rPr>
              <a:t>несвоевременное опубликование информации о деятельности объекта, представляющей общественный интерес</a:t>
            </a:r>
          </a:p>
          <a:p>
            <a:pPr>
              <a:lnSpc>
                <a:spcPct val="150000"/>
              </a:lnSpc>
              <a:spcBef>
                <a:spcPts val="1800"/>
              </a:spcBef>
            </a:pPr>
            <a:r>
              <a:rPr lang="ru-RU" sz="1600" dirty="0" smtClean="0">
                <a:solidFill>
                  <a:schemeClr val="tx2">
                    <a:lumMod val="75000"/>
                  </a:schemeClr>
                </a:solidFill>
                <a:latin typeface="Arial" panose="020B0604020202020204" pitchFamily="34" charset="0"/>
                <a:cs typeface="Arial" panose="020B0604020202020204" pitchFamily="34" charset="0"/>
              </a:rPr>
              <a:t>  Несоблюдение требований </a:t>
            </a:r>
            <a:r>
              <a:rPr lang="ru-RU" sz="1600" dirty="0">
                <a:solidFill>
                  <a:schemeClr val="tx2">
                    <a:lumMod val="75000"/>
                  </a:schemeClr>
                </a:solidFill>
                <a:latin typeface="Arial" panose="020B0604020202020204" pitchFamily="34" charset="0"/>
                <a:cs typeface="Arial" panose="020B0604020202020204" pitchFamily="34" charset="0"/>
              </a:rPr>
              <a:t>Закона «О доступе к информации» и Правил информационного наполнения </a:t>
            </a:r>
            <a:r>
              <a:rPr lang="ru-RU" sz="1600" dirty="0" err="1">
                <a:solidFill>
                  <a:schemeClr val="tx2">
                    <a:lumMod val="75000"/>
                  </a:schemeClr>
                </a:solidFill>
                <a:latin typeface="Arial" panose="020B0604020202020204" pitchFamily="34" charset="0"/>
                <a:cs typeface="Arial" panose="020B0604020202020204" pitchFamily="34" charset="0"/>
              </a:rPr>
              <a:t>интернет-ресурсов</a:t>
            </a:r>
            <a:r>
              <a:rPr lang="ru-RU" sz="1600" dirty="0">
                <a:solidFill>
                  <a:schemeClr val="tx2">
                    <a:lumMod val="75000"/>
                  </a:schemeClr>
                </a:solidFill>
                <a:latin typeface="Arial" panose="020B0604020202020204" pitchFamily="34" charset="0"/>
                <a:cs typeface="Arial" panose="020B0604020202020204" pitchFamily="34" charset="0"/>
              </a:rPr>
              <a:t> государственных органов и требований к их содержанию».</a:t>
            </a:r>
          </a:p>
          <a:p>
            <a:pPr>
              <a:lnSpc>
                <a:spcPct val="150000"/>
              </a:lnSpc>
              <a:spcBef>
                <a:spcPts val="1800"/>
              </a:spcBef>
            </a:pPr>
            <a:r>
              <a:rPr lang="ru-RU" sz="1600" dirty="0" smtClean="0">
                <a:solidFill>
                  <a:schemeClr val="tx2">
                    <a:lumMod val="75000"/>
                  </a:schemeClr>
                </a:solidFill>
                <a:latin typeface="Arial" panose="020B0604020202020204" pitchFamily="34" charset="0"/>
                <a:cs typeface="Arial" panose="020B0604020202020204" pitchFamily="34" charset="0"/>
              </a:rPr>
              <a:t>  Не привлечение </a:t>
            </a:r>
            <a:r>
              <a:rPr lang="ru-RU" sz="1600" dirty="0">
                <a:solidFill>
                  <a:schemeClr val="tx2">
                    <a:lumMod val="75000"/>
                  </a:schemeClr>
                </a:solidFill>
                <a:latin typeface="Arial" panose="020B0604020202020204" pitchFamily="34" charset="0"/>
                <a:cs typeface="Arial" panose="020B0604020202020204" pitchFamily="34" charset="0"/>
              </a:rPr>
              <a:t>представителей общественности в процедуры принятия решений по вопросам, представляющим общественный интерес: распределение бюджетных средств, недвижимости, земельных участков, принятие в эксплуатацию объектов и др.</a:t>
            </a:r>
          </a:p>
        </p:txBody>
      </p:sp>
      <p:sp>
        <p:nvSpPr>
          <p:cNvPr id="11" name="Прямоугольник 10"/>
          <p:cNvSpPr/>
          <p:nvPr/>
        </p:nvSpPr>
        <p:spPr>
          <a:xfrm>
            <a:off x="6781799" y="1743117"/>
            <a:ext cx="5286376" cy="3416320"/>
          </a:xfrm>
          <a:prstGeom prst="rect">
            <a:avLst/>
          </a:prstGeom>
        </p:spPr>
        <p:txBody>
          <a:bodyPr wrap="square">
            <a:spAutoFit/>
          </a:bodyPr>
          <a:lstStyle/>
          <a:p>
            <a:pPr indent="271463" algn="just">
              <a:lnSpc>
                <a:spcPct val="150000"/>
              </a:lnSpc>
            </a:pPr>
            <a:r>
              <a:rPr lang="ru-RU" sz="1600" dirty="0">
                <a:solidFill>
                  <a:schemeClr val="tx2">
                    <a:lumMod val="75000"/>
                  </a:schemeClr>
                </a:solidFill>
                <a:latin typeface="Arial" pitchFamily="34" charset="0"/>
                <a:cs typeface="Arial" pitchFamily="34" charset="0"/>
              </a:rPr>
              <a:t>Не соблюдение местными исполнительными органами требований Земельного кодекса (ст.43, 44) в части </a:t>
            </a:r>
            <a:r>
              <a:rPr lang="ru-RU" sz="1600" b="1" dirty="0">
                <a:solidFill>
                  <a:schemeClr val="tx2">
                    <a:lumMod val="75000"/>
                  </a:schemeClr>
                </a:solidFill>
                <a:latin typeface="Arial" pitchFamily="34" charset="0"/>
                <a:cs typeface="Arial" pitchFamily="34" charset="0"/>
              </a:rPr>
              <a:t>размещения информации по утвержденным схемам генеральных планов, проектам детальной планировки, схемам инженерных коммуникаций населенных пунктов на </a:t>
            </a:r>
            <a:r>
              <a:rPr lang="ru-RU" sz="1600" b="1" dirty="0" err="1">
                <a:solidFill>
                  <a:schemeClr val="tx2">
                    <a:lumMod val="75000"/>
                  </a:schemeClr>
                </a:solidFill>
                <a:latin typeface="Arial" pitchFamily="34" charset="0"/>
                <a:cs typeface="Arial" pitchFamily="34" charset="0"/>
              </a:rPr>
              <a:t>интернет-ресурсах</a:t>
            </a:r>
            <a:r>
              <a:rPr lang="ru-RU" sz="1600" b="1" dirty="0">
                <a:solidFill>
                  <a:schemeClr val="tx2">
                    <a:lumMod val="75000"/>
                  </a:schemeClr>
                </a:solidFill>
                <a:latin typeface="Arial" pitchFamily="34" charset="0"/>
                <a:cs typeface="Arial" pitchFamily="34" charset="0"/>
              </a:rPr>
              <a:t> с</a:t>
            </a:r>
            <a:r>
              <a:rPr lang="ru-RU" sz="1600" dirty="0">
                <a:solidFill>
                  <a:schemeClr val="tx2">
                    <a:lumMod val="75000"/>
                  </a:schemeClr>
                </a:solidFill>
                <a:latin typeface="Arial" pitchFamily="34" charset="0"/>
                <a:cs typeface="Arial" pitchFamily="34" charset="0"/>
              </a:rPr>
              <a:t>оздает возможность получения земельного участка неконкурентным способом </a:t>
            </a:r>
            <a:r>
              <a:rPr lang="ru-RU" sz="1600" i="1" dirty="0">
                <a:solidFill>
                  <a:schemeClr val="tx2">
                    <a:lumMod val="75000"/>
                  </a:schemeClr>
                </a:solidFill>
                <a:latin typeface="Arial" pitchFamily="34" charset="0"/>
                <a:cs typeface="Arial" pitchFamily="34" charset="0"/>
              </a:rPr>
              <a:t>(продажа инсайдерской информации</a:t>
            </a:r>
            <a:r>
              <a:rPr lang="ru-RU" sz="1600" i="1" dirty="0" smtClean="0">
                <a:solidFill>
                  <a:schemeClr val="tx2">
                    <a:lumMod val="75000"/>
                  </a:schemeClr>
                </a:solidFill>
                <a:latin typeface="Arial" pitchFamily="34" charset="0"/>
                <a:cs typeface="Arial" pitchFamily="34" charset="0"/>
              </a:rPr>
              <a:t>)</a:t>
            </a:r>
            <a:endParaRPr lang="ru-RU" sz="1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259973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5495453" y="0"/>
            <a:ext cx="6696547" cy="686938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0" name="Прямоугольник 19"/>
          <p:cNvSpPr/>
          <p:nvPr/>
        </p:nvSpPr>
        <p:spPr>
          <a:xfrm>
            <a:off x="5708517" y="10652"/>
            <a:ext cx="3689407" cy="508624"/>
          </a:xfrm>
          <a:prstGeom prst="rect">
            <a:avLst/>
          </a:prstGeom>
          <a:solidFill>
            <a:srgbClr val="ABDFEB"/>
          </a:solidFill>
          <a:ln w="38100">
            <a:solidFill>
              <a:srgbClr val="ABD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Прямоугольник 13"/>
          <p:cNvSpPr/>
          <p:nvPr/>
        </p:nvSpPr>
        <p:spPr>
          <a:xfrm>
            <a:off x="5495453" y="479331"/>
            <a:ext cx="6554709" cy="6586418"/>
          </a:xfrm>
          <a:prstGeom prst="rect">
            <a:avLst/>
          </a:prstGeom>
        </p:spPr>
        <p:txBody>
          <a:bodyPr wrap="square">
            <a:spAutoFit/>
          </a:bodyPr>
          <a:lstStyle/>
          <a:p>
            <a:pPr defTabSz="914377">
              <a:defRPr/>
            </a:pPr>
            <a:endParaRPr lang="ru-RU" sz="1400" b="1" dirty="0" smtClean="0">
              <a:solidFill>
                <a:srgbClr val="004B62"/>
              </a:solidFill>
              <a:latin typeface="Arial" panose="020B0604020202020204" pitchFamily="34" charset="0"/>
              <a:cs typeface="Arial" panose="020B0604020202020204" pitchFamily="34" charset="0"/>
            </a:endParaRPr>
          </a:p>
          <a:p>
            <a:pPr defTabSz="914377">
              <a:defRPr/>
            </a:pPr>
            <a:endParaRPr lang="ru-RU" sz="1400" dirty="0" smtClean="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информация </a:t>
            </a:r>
            <a:r>
              <a:rPr lang="ru-RU" sz="1400" dirty="0">
                <a:solidFill>
                  <a:srgbClr val="FFFFFF"/>
                </a:solidFill>
                <a:latin typeface="Arial" panose="020B0604020202020204" pitchFamily="34" charset="0"/>
                <a:cs typeface="Arial" panose="020B0604020202020204" pitchFamily="34" charset="0"/>
              </a:rPr>
              <a:t>о выявленных коррупционных рисках;</a:t>
            </a: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рекомендации </a:t>
            </a:r>
            <a:r>
              <a:rPr lang="ru-RU" sz="1400" dirty="0">
                <a:solidFill>
                  <a:srgbClr val="FFFFFF"/>
                </a:solidFill>
                <a:latin typeface="Arial" panose="020B0604020202020204" pitchFamily="34" charset="0"/>
                <a:cs typeface="Arial" panose="020B0604020202020204" pitchFamily="34" charset="0"/>
              </a:rPr>
              <a:t>по их </a:t>
            </a:r>
            <a:r>
              <a:rPr lang="ru-RU" sz="1400" dirty="0" smtClean="0">
                <a:solidFill>
                  <a:srgbClr val="FFFFFF"/>
                </a:solidFill>
                <a:latin typeface="Arial" panose="020B0604020202020204" pitchFamily="34" charset="0"/>
                <a:cs typeface="Arial" panose="020B0604020202020204" pitchFamily="34" charset="0"/>
              </a:rPr>
              <a:t>устранению</a:t>
            </a: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a:p>
            <a:pPr indent="271463" defTabSz="914377">
              <a:spcAft>
                <a:spcPts val="800"/>
              </a:spcAft>
              <a:defRPr/>
            </a:pPr>
            <a:r>
              <a:rPr lang="ru-RU" sz="1400" dirty="0">
                <a:solidFill>
                  <a:srgbClr val="FFFFFF"/>
                </a:solidFill>
                <a:latin typeface="Arial" panose="020B0604020202020204" pitchFamily="34" charset="0"/>
                <a:cs typeface="Arial" panose="020B0604020202020204" pitchFamily="34" charset="0"/>
              </a:rPr>
              <a:t>Замечания и выводы по выявленным </a:t>
            </a:r>
            <a:r>
              <a:rPr lang="ru-RU" sz="1400" dirty="0" smtClean="0">
                <a:solidFill>
                  <a:srgbClr val="FFFFFF"/>
                </a:solidFill>
                <a:latin typeface="Arial" panose="020B0604020202020204" pitchFamily="34" charset="0"/>
                <a:cs typeface="Arial" panose="020B0604020202020204" pitchFamily="34" charset="0"/>
              </a:rPr>
              <a:t>рискам </a:t>
            </a:r>
            <a:r>
              <a:rPr lang="ru-RU" sz="1400" dirty="0">
                <a:solidFill>
                  <a:srgbClr val="FFFFFF"/>
                </a:solidFill>
                <a:latin typeface="Arial" panose="020B0604020202020204" pitchFamily="34" charset="0"/>
                <a:cs typeface="Arial" panose="020B0604020202020204" pitchFamily="34" charset="0"/>
              </a:rPr>
              <a:t>должны носить конкретный и предметный </a:t>
            </a:r>
            <a:r>
              <a:rPr lang="ru-RU" sz="1400" dirty="0" smtClean="0">
                <a:solidFill>
                  <a:srgbClr val="FFFFFF"/>
                </a:solidFill>
                <a:latin typeface="Arial" panose="020B0604020202020204" pitchFamily="34" charset="0"/>
                <a:cs typeface="Arial" panose="020B0604020202020204" pitchFamily="34" charset="0"/>
              </a:rPr>
              <a:t>характер.</a:t>
            </a:r>
            <a:endParaRPr lang="ru-RU" sz="1400" dirty="0">
              <a:solidFill>
                <a:srgbClr val="FFFFFF"/>
              </a:solidFill>
              <a:latin typeface="Arial" panose="020B0604020202020204" pitchFamily="34" charset="0"/>
              <a:cs typeface="Arial" panose="020B0604020202020204" pitchFamily="34" charset="0"/>
            </a:endParaRPr>
          </a:p>
          <a:p>
            <a:pPr indent="271463" defTabSz="914377">
              <a:spcAft>
                <a:spcPts val="800"/>
              </a:spcAft>
              <a:defRPr/>
            </a:pPr>
            <a:r>
              <a:rPr lang="ru-RU" sz="1400" dirty="0" smtClean="0">
                <a:solidFill>
                  <a:srgbClr val="FFFFFF"/>
                </a:solidFill>
                <a:latin typeface="Arial" panose="020B0604020202020204" pitchFamily="34" charset="0"/>
                <a:cs typeface="Arial" panose="020B0604020202020204" pitchFamily="34" charset="0"/>
              </a:rPr>
              <a:t>Рекомендации должны </a:t>
            </a:r>
            <a:r>
              <a:rPr lang="ru-RU" sz="1400" dirty="0">
                <a:solidFill>
                  <a:srgbClr val="FFFFFF"/>
                </a:solidFill>
                <a:latin typeface="Arial" panose="020B0604020202020204" pitchFamily="34" charset="0"/>
                <a:cs typeface="Arial" panose="020B0604020202020204" pitchFamily="34" charset="0"/>
              </a:rPr>
              <a:t>быть законными, эффективными, выполнимыми и нацеленными на исключение коррупционного </a:t>
            </a:r>
            <a:r>
              <a:rPr lang="ru-RU" sz="1400" dirty="0" smtClean="0">
                <a:solidFill>
                  <a:srgbClr val="FFFFFF"/>
                </a:solidFill>
                <a:latin typeface="Arial" panose="020B0604020202020204" pitchFamily="34" charset="0"/>
                <a:cs typeface="Arial" panose="020B0604020202020204" pitchFamily="34" charset="0"/>
              </a:rPr>
              <a:t>риска:</a:t>
            </a:r>
          </a:p>
          <a:p>
            <a:pPr marL="342900" indent="-342900" defTabSz="914377">
              <a:spcAft>
                <a:spcPts val="800"/>
              </a:spcAft>
              <a:buFont typeface="Wingdings" panose="05000000000000000000" pitchFamily="2" charset="2"/>
              <a:buChar char="v"/>
              <a:defRPr/>
            </a:pPr>
            <a:r>
              <a:rPr lang="ru-RU" sz="1400" dirty="0" smtClean="0">
                <a:solidFill>
                  <a:schemeClr val="accent5">
                    <a:lumMod val="60000"/>
                    <a:lumOff val="40000"/>
                  </a:schemeClr>
                </a:solidFill>
                <a:latin typeface="Arial" panose="020B0604020202020204" pitchFamily="34" charset="0"/>
                <a:cs typeface="Arial" panose="020B0604020202020204" pitchFamily="34" charset="0"/>
              </a:rPr>
              <a:t>разработка </a:t>
            </a:r>
            <a:r>
              <a:rPr lang="ru-RU" sz="1400" dirty="0">
                <a:solidFill>
                  <a:schemeClr val="accent5">
                    <a:lumMod val="60000"/>
                    <a:lumOff val="40000"/>
                  </a:schemeClr>
                </a:solidFill>
                <a:latin typeface="Arial" panose="020B0604020202020204" pitchFamily="34" charset="0"/>
                <a:cs typeface="Arial" panose="020B0604020202020204" pitchFamily="34" charset="0"/>
              </a:rPr>
              <a:t>и принятие правовых актов или внутренних документов, внесение в них изменений и </a:t>
            </a:r>
            <a:r>
              <a:rPr lang="ru-RU" sz="1400" dirty="0" smtClean="0">
                <a:solidFill>
                  <a:schemeClr val="accent5">
                    <a:lumMod val="60000"/>
                    <a:lumOff val="40000"/>
                  </a:schemeClr>
                </a:solidFill>
                <a:latin typeface="Arial" panose="020B0604020202020204" pitchFamily="34" charset="0"/>
                <a:cs typeface="Arial" panose="020B0604020202020204" pitchFamily="34" charset="0"/>
              </a:rPr>
              <a:t>дополнений;</a:t>
            </a:r>
            <a:endParaRPr lang="ru-RU" sz="1400" dirty="0">
              <a:solidFill>
                <a:schemeClr val="accent5">
                  <a:lumMod val="60000"/>
                  <a:lumOff val="40000"/>
                </a:schemeClr>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v"/>
              <a:defRPr/>
            </a:pPr>
            <a:r>
              <a:rPr lang="ru-RU" sz="1400" dirty="0" smtClean="0">
                <a:solidFill>
                  <a:schemeClr val="accent5">
                    <a:lumMod val="60000"/>
                    <a:lumOff val="40000"/>
                  </a:schemeClr>
                </a:solidFill>
                <a:latin typeface="Arial" panose="020B0604020202020204" pitchFamily="34" charset="0"/>
                <a:cs typeface="Arial" panose="020B0604020202020204" pitchFamily="34" charset="0"/>
              </a:rPr>
              <a:t>обеспечение </a:t>
            </a:r>
            <a:r>
              <a:rPr lang="ru-RU" sz="1400" dirty="0">
                <a:solidFill>
                  <a:schemeClr val="accent5">
                    <a:lumMod val="60000"/>
                    <a:lumOff val="40000"/>
                  </a:schemeClr>
                </a:solidFill>
                <a:latin typeface="Arial" panose="020B0604020202020204" pitchFamily="34" charset="0"/>
                <a:cs typeface="Arial" panose="020B0604020202020204" pitchFamily="34" charset="0"/>
              </a:rPr>
              <a:t>общественного контроля за деятельностью объекта;</a:t>
            </a:r>
          </a:p>
          <a:p>
            <a:pPr marL="342900" indent="-342900" defTabSz="914377">
              <a:spcAft>
                <a:spcPts val="800"/>
              </a:spcAft>
              <a:buFont typeface="Wingdings" panose="05000000000000000000" pitchFamily="2" charset="2"/>
              <a:buChar char="v"/>
              <a:defRPr/>
            </a:pPr>
            <a:r>
              <a:rPr lang="ru-RU" sz="1400" dirty="0" smtClean="0">
                <a:solidFill>
                  <a:schemeClr val="accent5">
                    <a:lumMod val="60000"/>
                    <a:lumOff val="40000"/>
                  </a:schemeClr>
                </a:solidFill>
                <a:latin typeface="Arial" panose="020B0604020202020204" pitchFamily="34" charset="0"/>
                <a:cs typeface="Arial" panose="020B0604020202020204" pitchFamily="34" charset="0"/>
              </a:rPr>
              <a:t>оптимизация </a:t>
            </a:r>
            <a:r>
              <a:rPr lang="ru-RU" sz="1400" dirty="0">
                <a:solidFill>
                  <a:schemeClr val="accent5">
                    <a:lumMod val="60000"/>
                    <a:lumOff val="40000"/>
                  </a:schemeClr>
                </a:solidFill>
                <a:latin typeface="Arial" panose="020B0604020202020204" pitchFamily="34" charset="0"/>
                <a:cs typeface="Arial" panose="020B0604020202020204" pitchFamily="34" charset="0"/>
              </a:rPr>
              <a:t>и автоматизация административных процедур;</a:t>
            </a:r>
          </a:p>
          <a:p>
            <a:pPr marL="342900" indent="-342900" defTabSz="914377">
              <a:spcAft>
                <a:spcPts val="800"/>
              </a:spcAft>
              <a:buFont typeface="Wingdings" panose="05000000000000000000" pitchFamily="2" charset="2"/>
              <a:buChar char="v"/>
              <a:defRPr/>
            </a:pPr>
            <a:r>
              <a:rPr lang="ru-RU" sz="1400" dirty="0" smtClean="0">
                <a:solidFill>
                  <a:schemeClr val="accent5">
                    <a:lumMod val="60000"/>
                    <a:lumOff val="40000"/>
                  </a:schemeClr>
                </a:solidFill>
                <a:latin typeface="Arial" panose="020B0604020202020204" pitchFamily="34" charset="0"/>
                <a:cs typeface="Arial" panose="020B0604020202020204" pitchFamily="34" charset="0"/>
              </a:rPr>
              <a:t>исключение </a:t>
            </a:r>
            <a:r>
              <a:rPr lang="ru-RU" sz="1400" dirty="0">
                <a:solidFill>
                  <a:schemeClr val="accent5">
                    <a:lumMod val="60000"/>
                    <a:lumOff val="40000"/>
                  </a:schemeClr>
                </a:solidFill>
                <a:latin typeface="Arial" panose="020B0604020202020204" pitchFamily="34" charset="0"/>
                <a:cs typeface="Arial" panose="020B0604020202020204" pitchFamily="34" charset="0"/>
              </a:rPr>
              <a:t>личного контакта должностных лиц объекта анализа с физическими и юридическими </a:t>
            </a:r>
            <a:r>
              <a:rPr lang="ru-RU" sz="1400" dirty="0" smtClean="0">
                <a:solidFill>
                  <a:schemeClr val="accent5">
                    <a:lumMod val="60000"/>
                    <a:lumOff val="40000"/>
                  </a:schemeClr>
                </a:solidFill>
                <a:latin typeface="Arial" panose="020B0604020202020204" pitchFamily="34" charset="0"/>
                <a:cs typeface="Arial" panose="020B0604020202020204" pitchFamily="34" charset="0"/>
              </a:rPr>
              <a:t>лицами;</a:t>
            </a:r>
            <a:endParaRPr lang="ru-RU" sz="1400" dirty="0">
              <a:solidFill>
                <a:schemeClr val="accent5">
                  <a:lumMod val="60000"/>
                  <a:lumOff val="40000"/>
                </a:schemeClr>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a:p>
            <a:pPr defTabSz="914377">
              <a:spcAft>
                <a:spcPts val="800"/>
              </a:spcAft>
              <a:defRPr/>
            </a:pPr>
            <a:r>
              <a:rPr lang="ru-RU" sz="1400" dirty="0" smtClean="0">
                <a:solidFill>
                  <a:srgbClr val="FFFFFF"/>
                </a:solidFill>
                <a:latin typeface="Arial" panose="020B0604020202020204" pitchFamily="34" charset="0"/>
                <a:cs typeface="Arial" panose="020B0604020202020204" pitchFamily="34" charset="0"/>
              </a:rPr>
              <a:t>Приложения к справке:</a:t>
            </a:r>
            <a:endParaRPr lang="ru-RU" sz="1400" dirty="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копии </a:t>
            </a:r>
            <a:r>
              <a:rPr lang="ru-RU" sz="1400" dirty="0">
                <a:solidFill>
                  <a:srgbClr val="FFFFFF"/>
                </a:solidFill>
                <a:latin typeface="Arial" panose="020B0604020202020204" pitchFamily="34" charset="0"/>
                <a:cs typeface="Arial" panose="020B0604020202020204" pitchFamily="34" charset="0"/>
              </a:rPr>
              <a:t>документов, которые использовались при анализе </a:t>
            </a:r>
            <a:r>
              <a:rPr lang="ru-RU" sz="1400" i="1" dirty="0">
                <a:solidFill>
                  <a:srgbClr val="FFFFFF"/>
                </a:solidFill>
                <a:latin typeface="Arial" panose="020B0604020202020204" pitchFamily="34" charset="0"/>
                <a:cs typeface="Arial" panose="020B0604020202020204" pitchFamily="34" charset="0"/>
              </a:rPr>
              <a:t>(решения суда, протоколы, акты проверок и др.);</a:t>
            </a: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карта </a:t>
            </a:r>
            <a:r>
              <a:rPr lang="ru-RU" sz="1400" dirty="0">
                <a:solidFill>
                  <a:srgbClr val="FFFFFF"/>
                </a:solidFill>
                <a:latin typeface="Arial" panose="020B0604020202020204" pitchFamily="34" charset="0"/>
                <a:cs typeface="Arial" panose="020B0604020202020204" pitchFamily="34" charset="0"/>
              </a:rPr>
              <a:t>рисков;</a:t>
            </a: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скриншоты </a:t>
            </a:r>
            <a:r>
              <a:rPr lang="ru-RU" sz="1400" dirty="0">
                <a:solidFill>
                  <a:srgbClr val="FFFFFF"/>
                </a:solidFill>
                <a:latin typeface="Arial" panose="020B0604020202020204" pitchFamily="34" charset="0"/>
                <a:cs typeface="Arial" panose="020B0604020202020204" pitchFamily="34" charset="0"/>
              </a:rPr>
              <a:t>интернет-страниц;</a:t>
            </a: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слайды</a:t>
            </a:r>
            <a:r>
              <a:rPr lang="ru-RU" sz="1400" dirty="0">
                <a:solidFill>
                  <a:srgbClr val="FFFFFF"/>
                </a:solidFill>
                <a:latin typeface="Arial" panose="020B0604020202020204" pitchFamily="34" charset="0"/>
                <a:cs typeface="Arial" panose="020B0604020202020204" pitchFamily="34" charset="0"/>
              </a:rPr>
              <a:t>, </a:t>
            </a:r>
            <a:r>
              <a:rPr lang="ru-RU" sz="1400" dirty="0" err="1">
                <a:solidFill>
                  <a:srgbClr val="FFFFFF"/>
                </a:solidFill>
                <a:latin typeface="Arial" panose="020B0604020202020204" pitchFamily="34" charset="0"/>
                <a:cs typeface="Arial" panose="020B0604020202020204" pitchFamily="34" charset="0"/>
              </a:rPr>
              <a:t>инфографика</a:t>
            </a:r>
            <a:r>
              <a:rPr lang="ru-RU" sz="1400" dirty="0">
                <a:solidFill>
                  <a:srgbClr val="FFFFFF"/>
                </a:solidFill>
                <a:latin typeface="Arial" panose="020B0604020202020204" pitchFamily="34" charset="0"/>
                <a:cs typeface="Arial" panose="020B0604020202020204" pitchFamily="34" charset="0"/>
              </a:rPr>
              <a:t> и иные наглядные материалы.</a:t>
            </a: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5801708" y="109999"/>
            <a:ext cx="3503023" cy="369332"/>
          </a:xfrm>
          <a:prstGeom prst="rect">
            <a:avLst/>
          </a:prstGeom>
          <a:noFill/>
        </p:spPr>
        <p:txBody>
          <a:bodyPr wrap="square" rtlCol="0">
            <a:spAutoFit/>
          </a:bodyPr>
          <a:lstStyle/>
          <a:p>
            <a:r>
              <a:rPr lang="ru-RU" b="1" dirty="0" smtClean="0">
                <a:solidFill>
                  <a:srgbClr val="000000"/>
                </a:solidFill>
                <a:latin typeface="Arial" panose="020B0604020202020204" pitchFamily="34" charset="0"/>
                <a:cs typeface="Arial" panose="020B0604020202020204" pitchFamily="34" charset="0"/>
              </a:rPr>
              <a:t>АНАЛИТИЧЕСКАЯ СПРАВКА</a:t>
            </a:r>
            <a:endParaRPr lang="ru-RU" b="1" dirty="0">
              <a:solidFill>
                <a:srgbClr val="00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 y="79927"/>
            <a:ext cx="5595042" cy="6709529"/>
          </a:xfrm>
          <a:prstGeom prst="rect">
            <a:avLst/>
          </a:prstGeom>
        </p:spPr>
        <p:txBody>
          <a:bodyPr wrap="square">
            <a:spAutoFit/>
          </a:bodyPr>
          <a:lstStyle/>
          <a:p>
            <a:pPr algn="ctr">
              <a:spcAft>
                <a:spcPts val="0"/>
              </a:spcAft>
            </a:pPr>
            <a:r>
              <a:rPr lang="ru-RU" sz="1400" b="1" dirty="0">
                <a:latin typeface="Arial" pitchFamily="34" charset="0"/>
                <a:ea typeface="Calibri" panose="020F0502020204030204" pitchFamily="34" charset="0"/>
                <a:cs typeface="Arial" pitchFamily="34" charset="0"/>
              </a:rPr>
              <a:t>Типовая </a:t>
            </a:r>
            <a:r>
              <a:rPr lang="ru-RU" sz="1400" b="1" dirty="0" smtClean="0">
                <a:latin typeface="Arial" pitchFamily="34" charset="0"/>
                <a:ea typeface="Calibri" panose="020F0502020204030204" pitchFamily="34" charset="0"/>
                <a:cs typeface="Arial" pitchFamily="34" charset="0"/>
              </a:rPr>
              <a:t>структура </a:t>
            </a:r>
          </a:p>
          <a:p>
            <a:pPr>
              <a:spcAft>
                <a:spcPts val="0"/>
              </a:spcAft>
            </a:pPr>
            <a:endParaRPr lang="ru-RU" sz="1400" b="1" dirty="0">
              <a:latin typeface="Arial" pitchFamily="34" charset="0"/>
              <a:ea typeface="Calibri" panose="020F0502020204030204" pitchFamily="34" charset="0"/>
              <a:cs typeface="Arial" pitchFamily="34" charset="0"/>
            </a:endParaRPr>
          </a:p>
          <a:p>
            <a:pPr>
              <a:spcAft>
                <a:spcPts val="0"/>
              </a:spcAft>
            </a:pPr>
            <a:r>
              <a:rPr lang="ru-RU" sz="1400" dirty="0">
                <a:latin typeface="Arial" pitchFamily="34" charset="0"/>
                <a:ea typeface="Calibri" panose="020F0502020204030204" pitchFamily="34" charset="0"/>
                <a:cs typeface="Arial" pitchFamily="34" charset="0"/>
              </a:rPr>
              <a:t> </a:t>
            </a:r>
            <a:r>
              <a:rPr lang="ru-RU" sz="1400" b="1" dirty="0" smtClean="0">
                <a:latin typeface="Arial" pitchFamily="34" charset="0"/>
                <a:ea typeface="Calibri" panose="020F0502020204030204" pitchFamily="34" charset="0"/>
                <a:cs typeface="Arial" pitchFamily="34" charset="0"/>
              </a:rPr>
              <a:t>Вводная </a:t>
            </a:r>
            <a:r>
              <a:rPr lang="ru-RU" sz="1400" b="1" dirty="0">
                <a:latin typeface="Arial" pitchFamily="34" charset="0"/>
                <a:ea typeface="Calibri" panose="020F0502020204030204" pitchFamily="34" charset="0"/>
                <a:cs typeface="Arial" pitchFamily="34" charset="0"/>
              </a:rPr>
              <a:t>часть</a:t>
            </a:r>
            <a:r>
              <a:rPr lang="ru-RU" sz="1400" dirty="0">
                <a:latin typeface="Arial" pitchFamily="34" charset="0"/>
                <a:ea typeface="Calibri" panose="020F0502020204030204" pitchFamily="34" charset="0"/>
                <a:cs typeface="Arial" pitchFamily="34" charset="0"/>
              </a:rPr>
              <a:t>: реквизиты приказа о проведении внутреннего анализа коррупционных рисков и срок его проведения, ФИО уполномоченного лица, членов рабочей группы.</a:t>
            </a:r>
          </a:p>
          <a:p>
            <a:pPr>
              <a:spcAft>
                <a:spcPts val="0"/>
              </a:spcAft>
            </a:pPr>
            <a:endParaRPr lang="ru-RU" sz="6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Описательная часть:</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1. Управление персоналом</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2. Урегулирование конфликта интересов</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 </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3. Оказание государственных услуг</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 </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4. Реализация разрешительных функций</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 </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5. Реализация контрольных функций</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 </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6. Иные вопросы, вытекающие из организационно-управленческой деятельности </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a:t>
            </a:r>
            <a:r>
              <a:rPr lang="ru-RU" sz="1200" i="1" dirty="0">
                <a:latin typeface="Arial" pitchFamily="34" charset="0"/>
                <a:ea typeface="Calibri" panose="020F0502020204030204" pitchFamily="34" charset="0"/>
                <a:cs typeface="Arial" pitchFamily="34" charset="0"/>
              </a:rPr>
              <a:t>наименование коррупционного риски в НПА, бизнес-процессах;</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описание коррупционного риска;</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200" i="1" dirty="0">
                <a:latin typeface="Arial" pitchFamily="34" charset="0"/>
                <a:ea typeface="Calibri" panose="020F0502020204030204" pitchFamily="34" charset="0"/>
                <a:cs typeface="Arial" pitchFamily="34" charset="0"/>
              </a:rPr>
              <a:t>- рекомендации по его устранению.</a:t>
            </a:r>
            <a:endParaRPr lang="ru-RU" sz="1400" dirty="0">
              <a:latin typeface="Arial" panose="020B0604020202020204" pitchFamily="34" charset="0"/>
              <a:ea typeface="Calibri" panose="020F0502020204030204" pitchFamily="34" charset="0"/>
              <a:cs typeface="Arial" pitchFamily="34" charset="0"/>
            </a:endParaRPr>
          </a:p>
          <a:p>
            <a:pPr>
              <a:spcAft>
                <a:spcPts val="0"/>
              </a:spcAft>
            </a:pPr>
            <a:r>
              <a:rPr lang="ru-RU" sz="1400" b="1" dirty="0">
                <a:latin typeface="Arial" pitchFamily="34" charset="0"/>
                <a:ea typeface="Calibri" panose="020F0502020204030204" pitchFamily="34" charset="0"/>
                <a:cs typeface="Arial" pitchFamily="34" charset="0"/>
              </a:rPr>
              <a:t>Приложения</a:t>
            </a:r>
            <a:r>
              <a:rPr lang="ru-RU" sz="1400" dirty="0">
                <a:latin typeface="Arial" pitchFamily="34" charset="0"/>
                <a:ea typeface="Calibri" panose="020F0502020204030204" pitchFamily="34" charset="0"/>
                <a:cs typeface="Arial" pitchFamily="34" charset="0"/>
              </a:rPr>
              <a:t> </a:t>
            </a:r>
            <a:endParaRPr lang="ru-RU" sz="1400" dirty="0">
              <a:effectLst/>
              <a:latin typeface="Arial" panose="020B0604020202020204"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46954742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grans.hse.ru/data/2019/09/06/1538886552/Czaw8o6XEAAiZt7.jpg"/>
          <p:cNvPicPr>
            <a:picLocks noChangeAspect="1" noChangeArrowheads="1"/>
          </p:cNvPicPr>
          <p:nvPr/>
        </p:nvPicPr>
        <p:blipFill>
          <a:blip r:embed="rId2">
            <a:lum bright="70000" contrast="-70000"/>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Прямоугольник 25"/>
          <p:cNvSpPr/>
          <p:nvPr/>
        </p:nvSpPr>
        <p:spPr>
          <a:xfrm>
            <a:off x="0" y="0"/>
            <a:ext cx="12192000" cy="6876141"/>
          </a:xfrm>
          <a:prstGeom prst="rect">
            <a:avLst/>
          </a:prstGeom>
          <a:solidFill>
            <a:schemeClr val="bg1">
              <a:lumMod val="9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Прямоугольник 61"/>
          <p:cNvSpPr/>
          <p:nvPr/>
        </p:nvSpPr>
        <p:spPr>
          <a:xfrm>
            <a:off x="588281" y="2197257"/>
            <a:ext cx="2524509" cy="979886"/>
          </a:xfrm>
          <a:prstGeom prst="rect">
            <a:avLst/>
          </a:prstGeom>
          <a:solidFill>
            <a:srgbClr val="0E3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Прямоугольник 1"/>
          <p:cNvSpPr/>
          <p:nvPr/>
        </p:nvSpPr>
        <p:spPr>
          <a:xfrm>
            <a:off x="3483982" y="882182"/>
            <a:ext cx="8382527" cy="369332"/>
          </a:xfrm>
          <a:prstGeom prst="rect">
            <a:avLst/>
          </a:prstGeom>
        </p:spPr>
        <p:txBody>
          <a:bodyPr wrap="square">
            <a:spAutoFit/>
          </a:bodyPr>
          <a:lstStyle/>
          <a:p>
            <a:pPr>
              <a:spcBef>
                <a:spcPts val="1200"/>
              </a:spcBef>
              <a:defRPr/>
            </a:pPr>
            <a:r>
              <a:rPr lang="ru-RU" b="1" spc="20" dirty="0" smtClean="0">
                <a:solidFill>
                  <a:schemeClr val="tx2"/>
                </a:solidFill>
                <a:latin typeface="Arial" panose="020B0604020202020204" pitchFamily="34" charset="0"/>
                <a:ea typeface="Calibri"/>
                <a:cs typeface="Arial" panose="020B0604020202020204" pitchFamily="34" charset="0"/>
              </a:rPr>
              <a:t>ПРОЕКТ АНАЛИТИЧЕСКОЙ СПРАВКИ</a:t>
            </a:r>
            <a:endParaRPr lang="ru-RU" b="1" spc="20" dirty="0">
              <a:solidFill>
                <a:schemeClr val="tx2"/>
              </a:solidFill>
              <a:latin typeface="Arial" panose="020B0604020202020204" pitchFamily="34" charset="0"/>
              <a:ea typeface="Calibri"/>
              <a:cs typeface="Arial" panose="020B0604020202020204" pitchFamily="34" charset="0"/>
            </a:endParaRPr>
          </a:p>
        </p:txBody>
      </p:sp>
      <p:sp>
        <p:nvSpPr>
          <p:cNvPr id="7" name="Прямоугольник 6"/>
          <p:cNvSpPr/>
          <p:nvPr/>
        </p:nvSpPr>
        <p:spPr>
          <a:xfrm>
            <a:off x="588282" y="625020"/>
            <a:ext cx="2524508" cy="938719"/>
          </a:xfrm>
          <a:prstGeom prst="rect">
            <a:avLst/>
          </a:prstGeom>
          <a:solidFill>
            <a:srgbClr val="0E3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Slide Number Placeholder 8">
            <a:extLst>
              <a:ext uri="{FF2B5EF4-FFF2-40B4-BE49-F238E27FC236}">
                <a16:creationId xmlns:a16="http://schemas.microsoft.com/office/drawing/2014/main" xmlns="" id="{9BE8862C-21B3-C64B-87A2-0859EEA17440}"/>
              </a:ext>
            </a:extLst>
          </p:cNvPr>
          <p:cNvSpPr>
            <a:spLocks noGrp="1"/>
          </p:cNvSpPr>
          <p:nvPr>
            <p:ph type="sldNum" sz="quarter" idx="12"/>
          </p:nvPr>
        </p:nvSpPr>
        <p:spPr>
          <a:xfrm>
            <a:off x="9123309" y="6318587"/>
            <a:ext cx="2743200" cy="365125"/>
          </a:xfrm>
        </p:spPr>
        <p:txBody>
          <a:bodyPr/>
          <a:lstStyle/>
          <a:p>
            <a:pPr>
              <a:defRPr/>
            </a:pPr>
            <a:fld id="{5D2CECD7-E849-6249-8EBB-7396D38D0A70}" type="slidenum">
              <a:rPr lang="ru-RU" sz="1400" smtClean="0">
                <a:solidFill>
                  <a:prstClr val="black">
                    <a:tint val="75000"/>
                  </a:prstClr>
                </a:solidFill>
                <a:latin typeface="Arial" panose="020B0604020202020204" pitchFamily="34" charset="0"/>
                <a:cs typeface="Arial" panose="020B0604020202020204" pitchFamily="34" charset="0"/>
              </a:rPr>
              <a:pPr>
                <a:defRPr/>
              </a:pPr>
              <a:t>55</a:t>
            </a:fld>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14" name="Прямоугольник 13"/>
          <p:cNvSpPr/>
          <p:nvPr/>
        </p:nvSpPr>
        <p:spPr>
          <a:xfrm>
            <a:off x="355513" y="571226"/>
            <a:ext cx="3020994" cy="707886"/>
          </a:xfrm>
          <a:prstGeom prst="rect">
            <a:avLst/>
          </a:prstGeom>
        </p:spPr>
        <p:txBody>
          <a:bodyPr wrap="square">
            <a:spAutoFit/>
          </a:bodyPr>
          <a:lstStyle/>
          <a:p>
            <a:pPr algn="ctr">
              <a:spcBef>
                <a:spcPts val="1800"/>
              </a:spcBef>
              <a:defRPr/>
            </a:pPr>
            <a:r>
              <a:rPr lang="kk-KZ" sz="2000" b="1" spc="20" dirty="0" smtClean="0">
                <a:solidFill>
                  <a:prstClr val="white"/>
                </a:solidFill>
                <a:latin typeface="Arial" panose="020B0604020202020204" pitchFamily="34" charset="0"/>
                <a:ea typeface="Calibri"/>
                <a:cs typeface="Arial" panose="020B0604020202020204" pitchFamily="34" charset="0"/>
              </a:rPr>
              <a:t>Руководитель группы</a:t>
            </a:r>
            <a:endParaRPr lang="ru-RU" sz="2000" b="1" spc="20" dirty="0">
              <a:solidFill>
                <a:prstClr val="white"/>
              </a:solidFill>
              <a:latin typeface="Arial" panose="020B0604020202020204" pitchFamily="34" charset="0"/>
              <a:ea typeface="Calibri"/>
              <a:cs typeface="Arial" panose="020B0604020202020204" pitchFamily="34" charset="0"/>
            </a:endParaRPr>
          </a:p>
        </p:txBody>
      </p:sp>
      <p:sp>
        <p:nvSpPr>
          <p:cNvPr id="15" name="Прямоугольник 14"/>
          <p:cNvSpPr/>
          <p:nvPr/>
        </p:nvSpPr>
        <p:spPr>
          <a:xfrm>
            <a:off x="355512" y="2180420"/>
            <a:ext cx="3020994" cy="707886"/>
          </a:xfrm>
          <a:prstGeom prst="rect">
            <a:avLst/>
          </a:prstGeom>
        </p:spPr>
        <p:txBody>
          <a:bodyPr wrap="square">
            <a:spAutoFit/>
          </a:bodyPr>
          <a:lstStyle/>
          <a:p>
            <a:pPr algn="ctr">
              <a:spcBef>
                <a:spcPts val="1800"/>
              </a:spcBef>
              <a:defRPr/>
            </a:pPr>
            <a:r>
              <a:rPr lang="kk-KZ" sz="2000" b="1" spc="20" dirty="0" smtClean="0">
                <a:solidFill>
                  <a:prstClr val="white"/>
                </a:solidFill>
                <a:latin typeface="Arial" panose="020B0604020202020204" pitchFamily="34" charset="0"/>
                <a:ea typeface="Calibri"/>
                <a:cs typeface="Arial" panose="020B0604020202020204" pitchFamily="34" charset="0"/>
              </a:rPr>
              <a:t>Члены рабочей группы</a:t>
            </a:r>
            <a:endParaRPr lang="ru-RU" sz="2000" b="1" spc="20" dirty="0">
              <a:solidFill>
                <a:prstClr val="white"/>
              </a:solidFill>
              <a:latin typeface="Arial" panose="020B0604020202020204" pitchFamily="34" charset="0"/>
              <a:ea typeface="Calibri"/>
              <a:cs typeface="Arial" panose="020B0604020202020204" pitchFamily="34" charset="0"/>
            </a:endParaRPr>
          </a:p>
        </p:txBody>
      </p:sp>
      <p:sp>
        <p:nvSpPr>
          <p:cNvPr id="16" name="Прямоугольник 7">
            <a:extLst>
              <a:ext uri="{FF2B5EF4-FFF2-40B4-BE49-F238E27FC236}">
                <a16:creationId xmlns:a16="http://schemas.microsoft.com/office/drawing/2014/main" xmlns="" id="{F3AE992A-88BD-6341-BCE5-E8DC64261C1B}"/>
              </a:ext>
            </a:extLst>
          </p:cNvPr>
          <p:cNvSpPr/>
          <p:nvPr/>
        </p:nvSpPr>
        <p:spPr>
          <a:xfrm>
            <a:off x="771524" y="43373"/>
            <a:ext cx="11742685" cy="707886"/>
          </a:xfrm>
          <a:prstGeom prst="rect">
            <a:avLst/>
          </a:prstGeom>
          <a:noFill/>
          <a:ln w="57150">
            <a:noFill/>
          </a:ln>
        </p:spPr>
        <p:txBody>
          <a:bodyPr wrap="square">
            <a:spAutoFit/>
          </a:bodyPr>
          <a:lstStyle/>
          <a:p>
            <a:pPr algn="ctr">
              <a:defRPr/>
            </a:pPr>
            <a:r>
              <a:rPr lang="kk-KZ" sz="2000" b="1" spc="20" dirty="0" smtClean="0">
                <a:solidFill>
                  <a:schemeClr val="tx2"/>
                </a:solidFill>
                <a:latin typeface="Arial" panose="020B0604020202020204" pitchFamily="34" charset="0"/>
                <a:cs typeface="Arial" panose="020B0604020202020204" pitchFamily="34" charset="0"/>
              </a:rPr>
              <a:t>СОГЛАСОВАНИЕ И ПОДПИСАНИЕ </a:t>
            </a:r>
          </a:p>
          <a:p>
            <a:pPr algn="ctr">
              <a:defRPr/>
            </a:pPr>
            <a:r>
              <a:rPr lang="kk-KZ" sz="2000" b="1" spc="20" dirty="0" smtClean="0">
                <a:solidFill>
                  <a:schemeClr val="tx2"/>
                </a:solidFill>
                <a:latin typeface="Arial" panose="020B0604020202020204" pitchFamily="34" charset="0"/>
                <a:cs typeface="Arial" panose="020B0604020202020204" pitchFamily="34" charset="0"/>
              </a:rPr>
              <a:t>АНАЛИТИЧЕСКОЙ СПРАВКИ    </a:t>
            </a:r>
            <a:endParaRPr lang="kk-KZ" sz="2000" b="1" spc="20" dirty="0">
              <a:solidFill>
                <a:schemeClr val="tx2"/>
              </a:solidFill>
              <a:latin typeface="Arial" panose="020B0604020202020204" pitchFamily="34" charset="0"/>
              <a:cs typeface="Arial" panose="020B0604020202020204" pitchFamily="34" charset="0"/>
            </a:endParaRPr>
          </a:p>
        </p:txBody>
      </p:sp>
      <p:sp>
        <p:nvSpPr>
          <p:cNvPr id="18" name="Прямоугольник 17"/>
          <p:cNvSpPr/>
          <p:nvPr/>
        </p:nvSpPr>
        <p:spPr>
          <a:xfrm>
            <a:off x="387355" y="4043805"/>
            <a:ext cx="2909141" cy="931249"/>
          </a:xfrm>
          <a:prstGeom prst="rect">
            <a:avLst/>
          </a:prstGeom>
          <a:solidFill>
            <a:srgbClr val="0E3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Прямоугольник 18"/>
          <p:cNvSpPr/>
          <p:nvPr/>
        </p:nvSpPr>
        <p:spPr>
          <a:xfrm>
            <a:off x="412601" y="4043805"/>
            <a:ext cx="3020994" cy="892552"/>
          </a:xfrm>
          <a:prstGeom prst="rect">
            <a:avLst/>
          </a:prstGeom>
        </p:spPr>
        <p:txBody>
          <a:bodyPr wrap="square">
            <a:spAutoFit/>
          </a:bodyPr>
          <a:lstStyle/>
          <a:p>
            <a:pPr algn="ctr">
              <a:spcBef>
                <a:spcPts val="1800"/>
              </a:spcBef>
              <a:defRPr/>
            </a:pPr>
            <a:r>
              <a:rPr lang="kk-KZ" sz="2000" b="1" spc="20" dirty="0">
                <a:solidFill>
                  <a:prstClr val="white"/>
                </a:solidFill>
                <a:latin typeface="Arial" panose="020B0604020202020204" pitchFamily="34" charset="0"/>
                <a:ea typeface="Calibri"/>
                <a:cs typeface="Arial" panose="020B0604020202020204" pitchFamily="34" charset="0"/>
              </a:rPr>
              <a:t>О</a:t>
            </a:r>
            <a:r>
              <a:rPr lang="kk-KZ" sz="2000" b="1" spc="20" dirty="0" smtClean="0">
                <a:solidFill>
                  <a:prstClr val="white"/>
                </a:solidFill>
                <a:latin typeface="Arial" panose="020B0604020202020204" pitchFamily="34" charset="0"/>
                <a:ea typeface="Calibri"/>
                <a:cs typeface="Arial" panose="020B0604020202020204" pitchFamily="34" charset="0"/>
              </a:rPr>
              <a:t>тветственное лицо</a:t>
            </a:r>
          </a:p>
          <a:p>
            <a:pPr algn="ctr">
              <a:defRPr/>
            </a:pPr>
            <a:r>
              <a:rPr lang="kk-KZ" sz="1600" b="1" spc="20" dirty="0" smtClean="0">
                <a:solidFill>
                  <a:prstClr val="white"/>
                </a:solidFill>
                <a:latin typeface="Arial" panose="020B0604020202020204" pitchFamily="34" charset="0"/>
                <a:ea typeface="Calibri"/>
                <a:cs typeface="Arial" panose="020B0604020202020204" pitchFamily="34" charset="0"/>
              </a:rPr>
              <a:t>(вице-министр, рукап, зампред.)</a:t>
            </a:r>
            <a:endParaRPr lang="ru-RU" sz="1600" b="1" spc="20" dirty="0">
              <a:solidFill>
                <a:prstClr val="white"/>
              </a:solidFill>
              <a:latin typeface="Arial" panose="020B0604020202020204" pitchFamily="34" charset="0"/>
              <a:ea typeface="Calibri"/>
              <a:cs typeface="Arial" panose="020B0604020202020204" pitchFamily="34" charset="0"/>
            </a:endParaRPr>
          </a:p>
        </p:txBody>
      </p:sp>
      <p:sp>
        <p:nvSpPr>
          <p:cNvPr id="20" name="Right Triangle 7">
            <a:extLst>
              <a:ext uri="{FF2B5EF4-FFF2-40B4-BE49-F238E27FC236}">
                <a16:creationId xmlns:a16="http://schemas.microsoft.com/office/drawing/2014/main" xmlns="" id="{FCAEA8A6-DA77-444B-A8B0-A6384BEBE576}"/>
              </a:ext>
            </a:extLst>
          </p:cNvPr>
          <p:cNvSpPr>
            <a:spLocks noChangeAspect="1"/>
          </p:cNvSpPr>
          <p:nvPr/>
        </p:nvSpPr>
        <p:spPr>
          <a:xfrm rot="18898279">
            <a:off x="1506009" y="1215965"/>
            <a:ext cx="720000" cy="720000"/>
          </a:xfrm>
          <a:prstGeom prst="rtTriangle">
            <a:avLst/>
          </a:prstGeom>
          <a:solidFill>
            <a:srgbClr val="0E344E"/>
          </a:solidFill>
          <a:ln w="12700" cap="flat" cmpd="sng" algn="ctr">
            <a:noFill/>
            <a:prstDash val="solid"/>
            <a:miter lim="800000"/>
          </a:ln>
          <a:effectLst/>
        </p:spPr>
        <p:txBody>
          <a:bodyPr rtlCol="0" anchor="ctr"/>
          <a:lstStyle/>
          <a:p>
            <a:pPr algn="ctr">
              <a:defRPr/>
            </a:pPr>
            <a:endParaRPr lang="x-none" kern="0">
              <a:solidFill>
                <a:prstClr val="white"/>
              </a:solidFill>
            </a:endParaRPr>
          </a:p>
        </p:txBody>
      </p:sp>
      <p:sp>
        <p:nvSpPr>
          <p:cNvPr id="21" name="Right Triangle 7">
            <a:extLst>
              <a:ext uri="{FF2B5EF4-FFF2-40B4-BE49-F238E27FC236}">
                <a16:creationId xmlns:a16="http://schemas.microsoft.com/office/drawing/2014/main" xmlns="" id="{FCAEA8A6-DA77-444B-A8B0-A6384BEBE576}"/>
              </a:ext>
            </a:extLst>
          </p:cNvPr>
          <p:cNvSpPr>
            <a:spLocks noChangeAspect="1"/>
          </p:cNvSpPr>
          <p:nvPr/>
        </p:nvSpPr>
        <p:spPr>
          <a:xfrm rot="18898279">
            <a:off x="1563098" y="2833980"/>
            <a:ext cx="720000" cy="720000"/>
          </a:xfrm>
          <a:prstGeom prst="rtTriangle">
            <a:avLst/>
          </a:prstGeom>
          <a:solidFill>
            <a:srgbClr val="0E344E"/>
          </a:solidFill>
          <a:ln w="12700" cap="flat" cmpd="sng" algn="ctr">
            <a:noFill/>
            <a:prstDash val="solid"/>
            <a:miter lim="800000"/>
          </a:ln>
          <a:effectLst/>
        </p:spPr>
        <p:txBody>
          <a:bodyPr rtlCol="0" anchor="ctr"/>
          <a:lstStyle/>
          <a:p>
            <a:pPr algn="ctr">
              <a:defRPr/>
            </a:pPr>
            <a:endParaRPr lang="x-none" kern="0">
              <a:solidFill>
                <a:prstClr val="white"/>
              </a:solidFill>
            </a:endParaRPr>
          </a:p>
        </p:txBody>
      </p:sp>
      <p:sp>
        <p:nvSpPr>
          <p:cNvPr id="22" name="Прямоугольник 21"/>
          <p:cNvSpPr/>
          <p:nvPr/>
        </p:nvSpPr>
        <p:spPr>
          <a:xfrm>
            <a:off x="387355" y="5945162"/>
            <a:ext cx="8139613" cy="830997"/>
          </a:xfrm>
          <a:prstGeom prst="rect">
            <a:avLst/>
          </a:prstGeom>
        </p:spPr>
        <p:txBody>
          <a:bodyPr wrap="square">
            <a:spAutoFit/>
          </a:bodyPr>
          <a:lstStyle/>
          <a:p>
            <a:pPr marL="285750" indent="-285750">
              <a:buFont typeface="Wingdings" panose="05000000000000000000" pitchFamily="2" charset="2"/>
              <a:buChar char="§"/>
            </a:pPr>
            <a:r>
              <a:rPr lang="ru-RU" sz="1600" dirty="0" smtClean="0">
                <a:solidFill>
                  <a:schemeClr val="tx2"/>
                </a:solidFill>
                <a:latin typeface="Arial" panose="020B0604020202020204" pitchFamily="34" charset="0"/>
                <a:cs typeface="Arial" panose="020B0604020202020204" pitchFamily="34" charset="0"/>
              </a:rPr>
              <a:t>вносятся </a:t>
            </a:r>
            <a:r>
              <a:rPr lang="ru-RU" sz="1600" dirty="0">
                <a:solidFill>
                  <a:schemeClr val="tx2"/>
                </a:solidFill>
                <a:latin typeface="Arial" panose="020B0604020202020204" pitchFamily="34" charset="0"/>
                <a:cs typeface="Arial" panose="020B0604020202020204" pitchFamily="34" charset="0"/>
              </a:rPr>
              <a:t>первому </a:t>
            </a:r>
            <a:r>
              <a:rPr lang="ru-RU" sz="1600" dirty="0" smtClean="0">
                <a:solidFill>
                  <a:schemeClr val="tx2"/>
                </a:solidFill>
                <a:latin typeface="Arial" panose="020B0604020202020204" pitchFamily="34" charset="0"/>
                <a:cs typeface="Arial" panose="020B0604020202020204" pitchFamily="34" charset="0"/>
              </a:rPr>
              <a:t>руководителю для принятия решения</a:t>
            </a:r>
            <a:endParaRPr lang="ru-RU" sz="16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solidFill>
                  <a:schemeClr val="tx2"/>
                </a:solidFill>
                <a:latin typeface="Arial" panose="020B0604020202020204" pitchFamily="34" charset="0"/>
                <a:cs typeface="Arial" panose="020B0604020202020204" pitchFamily="34" charset="0"/>
              </a:rPr>
              <a:t>размещаются </a:t>
            </a:r>
            <a:r>
              <a:rPr lang="ru-RU" sz="1600" dirty="0">
                <a:solidFill>
                  <a:schemeClr val="tx2"/>
                </a:solidFill>
                <a:latin typeface="Arial" panose="020B0604020202020204" pitchFamily="34" charset="0"/>
                <a:cs typeface="Arial" panose="020B0604020202020204" pitchFamily="34" charset="0"/>
              </a:rPr>
              <a:t>на </a:t>
            </a:r>
            <a:r>
              <a:rPr lang="ru-RU" sz="1600" dirty="0" err="1">
                <a:solidFill>
                  <a:schemeClr val="tx2"/>
                </a:solidFill>
                <a:latin typeface="Arial" panose="020B0604020202020204" pitchFamily="34" charset="0"/>
                <a:cs typeface="Arial" panose="020B0604020202020204" pitchFamily="34" charset="0"/>
              </a:rPr>
              <a:t>интернет-ресурсе</a:t>
            </a:r>
            <a:r>
              <a:rPr lang="ru-RU" sz="1600" dirty="0">
                <a:solidFill>
                  <a:schemeClr val="tx2"/>
                </a:solidFill>
                <a:latin typeface="Arial" panose="020B0604020202020204" pitchFamily="34" charset="0"/>
                <a:cs typeface="Arial" panose="020B0604020202020204" pitchFamily="34" charset="0"/>
              </a:rPr>
              <a:t> субъекта </a:t>
            </a:r>
            <a:r>
              <a:rPr lang="ru-RU" sz="1600" dirty="0" smtClean="0">
                <a:solidFill>
                  <a:schemeClr val="tx2"/>
                </a:solidFill>
                <a:latin typeface="Arial" panose="020B0604020202020204" pitchFamily="34" charset="0"/>
                <a:cs typeface="Arial" panose="020B0604020202020204" pitchFamily="34" charset="0"/>
              </a:rPr>
              <a:t>анализа</a:t>
            </a:r>
            <a:endParaRPr lang="ru-RU" sz="16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solidFill>
                  <a:schemeClr val="tx2"/>
                </a:solidFill>
                <a:latin typeface="Arial" panose="020B0604020202020204" pitchFamily="34" charset="0"/>
                <a:cs typeface="Arial" panose="020B0604020202020204" pitchFamily="34" charset="0"/>
              </a:rPr>
              <a:t>выносятся </a:t>
            </a:r>
            <a:r>
              <a:rPr lang="ru-RU" sz="1600" dirty="0">
                <a:solidFill>
                  <a:schemeClr val="tx2"/>
                </a:solidFill>
                <a:latin typeface="Arial" panose="020B0604020202020204" pitchFamily="34" charset="0"/>
                <a:cs typeface="Arial" panose="020B0604020202020204" pitchFamily="34" charset="0"/>
              </a:rPr>
              <a:t>на публичное обсуждение КСО субъекта </a:t>
            </a:r>
            <a:r>
              <a:rPr lang="ru-RU" sz="1600" dirty="0" smtClean="0">
                <a:solidFill>
                  <a:schemeClr val="tx2"/>
                </a:solidFill>
                <a:latin typeface="Arial" panose="020B0604020202020204" pitchFamily="34" charset="0"/>
                <a:cs typeface="Arial" panose="020B0604020202020204" pitchFamily="34" charset="0"/>
              </a:rPr>
              <a:t>анализа</a:t>
            </a:r>
            <a:endParaRPr lang="ru-RU" sz="1000" b="1" dirty="0">
              <a:solidFill>
                <a:schemeClr val="tx2"/>
              </a:solidFill>
              <a:latin typeface="Arial" panose="020B0604020202020204" pitchFamily="34" charset="0"/>
              <a:cs typeface="Arial" panose="020B0604020202020204" pitchFamily="34" charset="0"/>
            </a:endParaRPr>
          </a:p>
        </p:txBody>
      </p:sp>
      <p:sp>
        <p:nvSpPr>
          <p:cNvPr id="23" name="Прямоугольник 22"/>
          <p:cNvSpPr/>
          <p:nvPr/>
        </p:nvSpPr>
        <p:spPr>
          <a:xfrm>
            <a:off x="502176" y="5446420"/>
            <a:ext cx="3745900" cy="508624"/>
          </a:xfrm>
          <a:prstGeom prst="rect">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РЕЗУЛЬТАТЫ</a:t>
            </a:r>
          </a:p>
        </p:txBody>
      </p:sp>
      <p:sp>
        <p:nvSpPr>
          <p:cNvPr id="27" name="Прямоугольник 26"/>
          <p:cNvSpPr/>
          <p:nvPr/>
        </p:nvSpPr>
        <p:spPr>
          <a:xfrm>
            <a:off x="3296496" y="4512422"/>
            <a:ext cx="7466754" cy="6652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Прямоугольник 16"/>
          <p:cNvSpPr/>
          <p:nvPr/>
        </p:nvSpPr>
        <p:spPr>
          <a:xfrm>
            <a:off x="3376506" y="3823431"/>
            <a:ext cx="7558194" cy="1354217"/>
          </a:xfrm>
          <a:prstGeom prst="rect">
            <a:avLst/>
          </a:prstGeom>
        </p:spPr>
        <p:txBody>
          <a:bodyPr wrap="square">
            <a:spAutoFit/>
          </a:bodyPr>
          <a:lstStyle/>
          <a:p>
            <a:pPr>
              <a:defRPr/>
            </a:pPr>
            <a:endParaRPr lang="ru-RU" b="1" spc="20" dirty="0" smtClean="0">
              <a:solidFill>
                <a:schemeClr val="bg1"/>
              </a:solidFill>
              <a:latin typeface="Tahoma" pitchFamily="34" charset="0"/>
              <a:ea typeface="Tahoma" pitchFamily="34" charset="0"/>
              <a:cs typeface="Tahoma" pitchFamily="34" charset="0"/>
            </a:endParaRPr>
          </a:p>
          <a:p>
            <a:pPr>
              <a:defRPr/>
            </a:pPr>
            <a:r>
              <a:rPr lang="ru-RU" b="1" spc="20" dirty="0" smtClean="0">
                <a:solidFill>
                  <a:schemeClr val="tx2"/>
                </a:solidFill>
                <a:latin typeface="Tahoma" pitchFamily="34" charset="0"/>
                <a:ea typeface="Tahoma" pitchFamily="34" charset="0"/>
                <a:cs typeface="Tahoma" pitchFamily="34" charset="0"/>
              </a:rPr>
              <a:t>-подписывает </a:t>
            </a:r>
            <a:r>
              <a:rPr lang="ru-RU" b="1" spc="20" dirty="0">
                <a:solidFill>
                  <a:schemeClr val="tx2"/>
                </a:solidFill>
                <a:latin typeface="Tahoma" pitchFamily="34" charset="0"/>
                <a:ea typeface="Tahoma" pitchFamily="34" charset="0"/>
                <a:cs typeface="Tahoma" pitchFamily="34" charset="0"/>
              </a:rPr>
              <a:t>аналитическую </a:t>
            </a:r>
            <a:r>
              <a:rPr lang="ru-RU" b="1" spc="20" dirty="0" smtClean="0">
                <a:solidFill>
                  <a:schemeClr val="tx2"/>
                </a:solidFill>
                <a:latin typeface="Tahoma" pitchFamily="34" charset="0"/>
                <a:ea typeface="Tahoma" pitchFamily="34" charset="0"/>
                <a:cs typeface="Tahoma" pitchFamily="34" charset="0"/>
              </a:rPr>
              <a:t>справку</a:t>
            </a:r>
            <a:endParaRPr lang="en-US" b="1" spc="20" dirty="0" smtClean="0">
              <a:solidFill>
                <a:schemeClr val="tx2"/>
              </a:solidFill>
              <a:latin typeface="Tahoma" pitchFamily="34" charset="0"/>
              <a:ea typeface="Tahoma" pitchFamily="34" charset="0"/>
              <a:cs typeface="Tahoma" pitchFamily="34" charset="0"/>
            </a:endParaRPr>
          </a:p>
          <a:p>
            <a:pPr>
              <a:defRPr/>
            </a:pPr>
            <a:endParaRPr lang="ru-RU" sz="1000" b="1" spc="20" dirty="0" smtClean="0">
              <a:solidFill>
                <a:schemeClr val="tx2"/>
              </a:solidFill>
              <a:latin typeface="Tahoma" pitchFamily="34" charset="0"/>
              <a:ea typeface="Tahoma" pitchFamily="34" charset="0"/>
              <a:cs typeface="Tahoma" pitchFamily="34" charset="0"/>
            </a:endParaRPr>
          </a:p>
          <a:p>
            <a:pPr>
              <a:defRPr/>
            </a:pPr>
            <a:r>
              <a:rPr lang="ru-RU" b="1" spc="20" dirty="0" smtClean="0">
                <a:solidFill>
                  <a:schemeClr val="tx2"/>
                </a:solidFill>
                <a:latin typeface="Tahoma" pitchFamily="34" charset="0"/>
                <a:ea typeface="Tahoma" pitchFamily="34" charset="0"/>
                <a:cs typeface="Tahoma" pitchFamily="34" charset="0"/>
              </a:rPr>
              <a:t>справка </a:t>
            </a:r>
            <a:r>
              <a:rPr lang="ru-RU" b="1" spc="20" dirty="0">
                <a:solidFill>
                  <a:schemeClr val="tx2"/>
                </a:solidFill>
                <a:latin typeface="Tahoma" pitchFamily="34" charset="0"/>
                <a:ea typeface="Tahoma" pitchFamily="34" charset="0"/>
                <a:cs typeface="Tahoma" pitchFamily="34" charset="0"/>
              </a:rPr>
              <a:t>подлежит подписанию в сроки, </a:t>
            </a:r>
            <a:r>
              <a:rPr lang="en-US" b="1" spc="20" dirty="0" smtClean="0">
                <a:solidFill>
                  <a:schemeClr val="tx2"/>
                </a:solidFill>
                <a:latin typeface="Tahoma" pitchFamily="34" charset="0"/>
                <a:ea typeface="Tahoma" pitchFamily="34" charset="0"/>
                <a:cs typeface="Tahoma" pitchFamily="34" charset="0"/>
              </a:rPr>
              <a:t/>
            </a:r>
            <a:br>
              <a:rPr lang="en-US" b="1" spc="20" dirty="0" smtClean="0">
                <a:solidFill>
                  <a:schemeClr val="tx2"/>
                </a:solidFill>
                <a:latin typeface="Tahoma" pitchFamily="34" charset="0"/>
                <a:ea typeface="Tahoma" pitchFamily="34" charset="0"/>
                <a:cs typeface="Tahoma" pitchFamily="34" charset="0"/>
              </a:rPr>
            </a:br>
            <a:r>
              <a:rPr lang="ru-RU" b="1" spc="20" dirty="0" smtClean="0">
                <a:solidFill>
                  <a:schemeClr val="tx2"/>
                </a:solidFill>
                <a:latin typeface="Tahoma" pitchFamily="34" charset="0"/>
                <a:ea typeface="Tahoma" pitchFamily="34" charset="0"/>
                <a:cs typeface="Tahoma" pitchFamily="34" charset="0"/>
              </a:rPr>
              <a:t>установленные </a:t>
            </a:r>
            <a:r>
              <a:rPr lang="ru-RU" b="1" spc="20" dirty="0">
                <a:solidFill>
                  <a:schemeClr val="tx2"/>
                </a:solidFill>
                <a:latin typeface="Tahoma" pitchFamily="34" charset="0"/>
                <a:ea typeface="Tahoma" pitchFamily="34" charset="0"/>
                <a:cs typeface="Tahoma" pitchFamily="34" charset="0"/>
              </a:rPr>
              <a:t>в решении </a:t>
            </a:r>
            <a:r>
              <a:rPr lang="ru-RU" b="1" spc="20" dirty="0" smtClean="0">
                <a:solidFill>
                  <a:schemeClr val="tx2"/>
                </a:solidFill>
                <a:latin typeface="Tahoma" pitchFamily="34" charset="0"/>
                <a:ea typeface="Tahoma" pitchFamily="34" charset="0"/>
                <a:cs typeface="Tahoma" pitchFamily="34" charset="0"/>
              </a:rPr>
              <a:t>руководителя</a:t>
            </a:r>
            <a:endParaRPr lang="ru-RU" b="1" spc="20" dirty="0">
              <a:solidFill>
                <a:schemeClr val="tx2"/>
              </a:solidFill>
              <a:latin typeface="Arial" panose="020B0604020202020204" pitchFamily="34" charset="0"/>
              <a:ea typeface="Calibri"/>
              <a:cs typeface="Arial" panose="020B0604020202020204" pitchFamily="34" charset="0"/>
            </a:endParaRPr>
          </a:p>
        </p:txBody>
      </p:sp>
      <p:sp>
        <p:nvSpPr>
          <p:cNvPr id="28" name="Прямоугольник 27"/>
          <p:cNvSpPr/>
          <p:nvPr/>
        </p:nvSpPr>
        <p:spPr>
          <a:xfrm>
            <a:off x="3376506" y="3169524"/>
            <a:ext cx="7466754" cy="6652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Прямоугольник 4"/>
          <p:cNvSpPr/>
          <p:nvPr/>
        </p:nvSpPr>
        <p:spPr>
          <a:xfrm>
            <a:off x="3408349" y="1670948"/>
            <a:ext cx="8601338" cy="2139047"/>
          </a:xfrm>
          <a:prstGeom prst="rect">
            <a:avLst/>
          </a:prstGeom>
        </p:spPr>
        <p:txBody>
          <a:bodyPr wrap="square">
            <a:spAutoFit/>
          </a:bodyPr>
          <a:lstStyle/>
          <a:p>
            <a:r>
              <a:rPr lang="ru-RU" b="1" dirty="0" smtClean="0">
                <a:solidFill>
                  <a:schemeClr val="tx2"/>
                </a:solidFill>
                <a:latin typeface="Tahoma" pitchFamily="34" charset="0"/>
                <a:ea typeface="Tahoma" pitchFamily="34" charset="0"/>
                <a:cs typeface="Tahoma" pitchFamily="34" charset="0"/>
              </a:rPr>
              <a:t>ВНОСЯТ:</a:t>
            </a:r>
          </a:p>
          <a:p>
            <a:r>
              <a:rPr lang="ru-RU" dirty="0" smtClean="0">
                <a:solidFill>
                  <a:schemeClr val="tx2"/>
                </a:solidFill>
                <a:latin typeface="Tahoma" pitchFamily="34" charset="0"/>
                <a:ea typeface="Tahoma" pitchFamily="34" charset="0"/>
                <a:cs typeface="Tahoma" pitchFamily="34" charset="0"/>
              </a:rPr>
              <a:t>- предложения по дополнению справки;</a:t>
            </a:r>
            <a:endParaRPr lang="ru-RU" dirty="0">
              <a:solidFill>
                <a:schemeClr val="tx2"/>
              </a:solidFill>
              <a:latin typeface="Tahoma" pitchFamily="34" charset="0"/>
              <a:ea typeface="Tahoma" pitchFamily="34" charset="0"/>
              <a:cs typeface="Tahoma" pitchFamily="34" charset="0"/>
            </a:endParaRPr>
          </a:p>
          <a:p>
            <a:pPr marL="285750" indent="-285750">
              <a:buFontTx/>
              <a:buChar char="-"/>
            </a:pPr>
            <a:r>
              <a:rPr lang="ru-RU" dirty="0" smtClean="0">
                <a:solidFill>
                  <a:schemeClr val="tx2"/>
                </a:solidFill>
                <a:latin typeface="Tahoma" pitchFamily="34" charset="0"/>
                <a:ea typeface="Tahoma" pitchFamily="34" charset="0"/>
                <a:cs typeface="Tahoma" pitchFamily="34" charset="0"/>
              </a:rPr>
              <a:t>уточнения </a:t>
            </a:r>
            <a:r>
              <a:rPr lang="ru-RU" dirty="0">
                <a:solidFill>
                  <a:schemeClr val="tx2"/>
                </a:solidFill>
                <a:latin typeface="Tahoma" pitchFamily="34" charset="0"/>
                <a:ea typeface="Tahoma" pitchFamily="34" charset="0"/>
                <a:cs typeface="Tahoma" pitchFamily="34" charset="0"/>
              </a:rPr>
              <a:t>по приведенным в справке выводам и рекомендациям, корректировок ошибочных данных и сведений с приложением соответствующих </a:t>
            </a:r>
            <a:r>
              <a:rPr lang="ru-RU" dirty="0" smtClean="0">
                <a:solidFill>
                  <a:schemeClr val="tx2"/>
                </a:solidFill>
                <a:latin typeface="Tahoma" pitchFamily="34" charset="0"/>
                <a:ea typeface="Tahoma" pitchFamily="34" charset="0"/>
                <a:cs typeface="Tahoma" pitchFamily="34" charset="0"/>
              </a:rPr>
              <a:t>обоснований</a:t>
            </a:r>
            <a:endParaRPr lang="en-US" dirty="0" smtClean="0">
              <a:solidFill>
                <a:schemeClr val="tx2"/>
              </a:solidFill>
              <a:latin typeface="Tahoma" pitchFamily="34" charset="0"/>
              <a:ea typeface="Tahoma" pitchFamily="34" charset="0"/>
              <a:cs typeface="Tahoma" pitchFamily="34" charset="0"/>
            </a:endParaRPr>
          </a:p>
          <a:p>
            <a:endParaRPr lang="en-US" sz="700" dirty="0">
              <a:solidFill>
                <a:schemeClr val="bg1"/>
              </a:solidFill>
              <a:latin typeface="Tahoma" pitchFamily="34" charset="0"/>
              <a:ea typeface="Tahoma" pitchFamily="34" charset="0"/>
              <a:cs typeface="Tahoma" pitchFamily="34" charset="0"/>
            </a:endParaRPr>
          </a:p>
          <a:p>
            <a:r>
              <a:rPr lang="en-US" b="1" dirty="0" smtClean="0">
                <a:solidFill>
                  <a:schemeClr val="tx2"/>
                </a:solidFill>
                <a:latin typeface="Tahoma" pitchFamily="34" charset="0"/>
                <a:ea typeface="Tahoma" pitchFamily="34" charset="0"/>
                <a:cs typeface="Tahoma" pitchFamily="34" charset="0"/>
              </a:rPr>
              <a:t>! </a:t>
            </a:r>
            <a:r>
              <a:rPr lang="ru-RU" b="1" dirty="0" smtClean="0">
                <a:solidFill>
                  <a:schemeClr val="tx2"/>
                </a:solidFill>
                <a:latin typeface="Tahoma" pitchFamily="34" charset="0"/>
                <a:ea typeface="Tahoma" pitchFamily="34" charset="0"/>
                <a:cs typeface="Tahoma" pitchFamily="34" charset="0"/>
              </a:rPr>
              <a:t>Рассмотрение не должно быть нацелено на оспаривание </a:t>
            </a:r>
            <a:br>
              <a:rPr lang="ru-RU" b="1" dirty="0" smtClean="0">
                <a:solidFill>
                  <a:schemeClr val="tx2"/>
                </a:solidFill>
                <a:latin typeface="Tahoma" pitchFamily="34" charset="0"/>
                <a:ea typeface="Tahoma" pitchFamily="34" charset="0"/>
                <a:cs typeface="Tahoma" pitchFamily="34" charset="0"/>
              </a:rPr>
            </a:br>
            <a:r>
              <a:rPr lang="ru-RU" b="1" dirty="0" smtClean="0">
                <a:solidFill>
                  <a:schemeClr val="tx2"/>
                </a:solidFill>
                <a:latin typeface="Tahoma" pitchFamily="34" charset="0"/>
                <a:ea typeface="Tahoma" pitchFamily="34" charset="0"/>
                <a:cs typeface="Tahoma" pitchFamily="34" charset="0"/>
              </a:rPr>
              <a:t>и исключение выводов в справке </a:t>
            </a:r>
            <a:endParaRPr lang="ru-RU" b="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849468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extLst/>
          </p:nvPr>
        </p:nvGraphicFramePr>
        <p:xfrm>
          <a:off x="1105952" y="1390288"/>
          <a:ext cx="2979191" cy="2831307"/>
        </p:xfrm>
        <a:graphic>
          <a:graphicData uri="http://schemas.openxmlformats.org/drawingml/2006/table">
            <a:tbl>
              <a:tblPr firstRow="1" firstCol="1" lastRow="1" lastCol="1" bandRow="1" bandCol="1"/>
              <a:tblGrid>
                <a:gridCol w="591855">
                  <a:extLst>
                    <a:ext uri="{9D8B030D-6E8A-4147-A177-3AD203B41FA5}">
                      <a16:colId xmlns:a16="http://schemas.microsoft.com/office/drawing/2014/main" xmlns="" val="20000"/>
                    </a:ext>
                  </a:extLst>
                </a:gridCol>
                <a:gridCol w="591855">
                  <a:extLst>
                    <a:ext uri="{9D8B030D-6E8A-4147-A177-3AD203B41FA5}">
                      <a16:colId xmlns:a16="http://schemas.microsoft.com/office/drawing/2014/main" xmlns="" val="20001"/>
                    </a:ext>
                  </a:extLst>
                </a:gridCol>
                <a:gridCol w="596597">
                  <a:extLst>
                    <a:ext uri="{9D8B030D-6E8A-4147-A177-3AD203B41FA5}">
                      <a16:colId xmlns:a16="http://schemas.microsoft.com/office/drawing/2014/main" xmlns="" val="20002"/>
                    </a:ext>
                  </a:extLst>
                </a:gridCol>
                <a:gridCol w="594700">
                  <a:extLst>
                    <a:ext uri="{9D8B030D-6E8A-4147-A177-3AD203B41FA5}">
                      <a16:colId xmlns:a16="http://schemas.microsoft.com/office/drawing/2014/main" xmlns="" val="20003"/>
                    </a:ext>
                  </a:extLst>
                </a:gridCol>
                <a:gridCol w="604184">
                  <a:extLst>
                    <a:ext uri="{9D8B030D-6E8A-4147-A177-3AD203B41FA5}">
                      <a16:colId xmlns:a16="http://schemas.microsoft.com/office/drawing/2014/main" xmlns="" val="20004"/>
                    </a:ext>
                  </a:extLst>
                </a:gridCol>
              </a:tblGrid>
              <a:tr h="566262">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564308">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68213">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566262">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566262">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100" dirty="0">
                          <a:effectLst/>
                          <a:latin typeface="Times New Roman"/>
                          <a:ea typeface="Times New Roman"/>
                          <a:cs typeface="Times New Roman"/>
                        </a:rPr>
                        <a:t> </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bl>
          </a:graphicData>
        </a:graphic>
      </p:graphicFrame>
      <p:sp>
        <p:nvSpPr>
          <p:cNvPr id="13" name="Text Box 24"/>
          <p:cNvSpPr txBox="1">
            <a:spLocks noChangeArrowheads="1"/>
          </p:cNvSpPr>
          <p:nvPr/>
        </p:nvSpPr>
        <p:spPr bwMode="auto">
          <a:xfrm>
            <a:off x="7834313" y="9674225"/>
            <a:ext cx="1651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pPr>
            <a:r>
              <a:rPr lang="ru-RU" sz="1000">
                <a:solidFill>
                  <a:prstClr val="black"/>
                </a:solidFill>
                <a:latin typeface="Arial"/>
                <a:ea typeface="Calibri"/>
                <a:cs typeface="Times New Roman"/>
              </a:rPr>
              <a:t>ВЛИЯНИЕ</a:t>
            </a:r>
            <a:endParaRPr lang="ru-RU" sz="1400">
              <a:solidFill>
                <a:prstClr val="black"/>
              </a:solidFill>
              <a:latin typeface="Arial"/>
              <a:ea typeface="Calibri"/>
              <a:cs typeface="Times New Roman"/>
            </a:endParaRPr>
          </a:p>
        </p:txBody>
      </p:sp>
      <p:sp>
        <p:nvSpPr>
          <p:cNvPr id="14" name="Text Box 25"/>
          <p:cNvSpPr txBox="1">
            <a:spLocks noChangeArrowheads="1"/>
          </p:cNvSpPr>
          <p:nvPr/>
        </p:nvSpPr>
        <p:spPr bwMode="auto">
          <a:xfrm>
            <a:off x="8539163" y="8720138"/>
            <a:ext cx="2003425"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r>
              <a:rPr lang="en-US" sz="1100">
                <a:solidFill>
                  <a:prstClr val="black"/>
                </a:solidFill>
                <a:latin typeface="Times New Roman"/>
                <a:ea typeface="Times New Roman"/>
              </a:rPr>
              <a:t> </a:t>
            </a:r>
            <a:endParaRPr lang="ru-RU" sz="1100">
              <a:solidFill>
                <a:prstClr val="black"/>
              </a:solidFill>
              <a:latin typeface="Times New Roman"/>
              <a:ea typeface="Times New Roman"/>
            </a:endParaRPr>
          </a:p>
          <a:p>
            <a:pPr>
              <a:spcAft>
                <a:spcPts val="600"/>
              </a:spcAft>
            </a:pPr>
            <a:r>
              <a:rPr lang="ru-RU" sz="1400">
                <a:solidFill>
                  <a:prstClr val="black"/>
                </a:solidFill>
                <a:latin typeface="Arial"/>
                <a:ea typeface="Calibri"/>
                <a:cs typeface="Times New Roman"/>
              </a:rPr>
              <a:t> </a:t>
            </a:r>
          </a:p>
        </p:txBody>
      </p:sp>
      <p:sp>
        <p:nvSpPr>
          <p:cNvPr id="15" name="Rectangle 10"/>
          <p:cNvSpPr>
            <a:spLocks noChangeArrowheads="1"/>
          </p:cNvSpPr>
          <p:nvPr/>
        </p:nvSpPr>
        <p:spPr bwMode="auto">
          <a:xfrm>
            <a:off x="2595547" y="92595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1105952" y="4737982"/>
            <a:ext cx="3551336" cy="523220"/>
          </a:xfrm>
          <a:prstGeom prst="rect">
            <a:avLst/>
          </a:prstGeom>
          <a:noFill/>
        </p:spPr>
        <p:txBody>
          <a:bodyPr wrap="square" rtlCol="0">
            <a:spAutoFit/>
          </a:bodyPr>
          <a:lstStyle/>
          <a:p>
            <a:r>
              <a:rPr lang="ru-RU" sz="2800" b="1" dirty="0" smtClean="0">
                <a:solidFill>
                  <a:srgbClr val="1F497D">
                    <a:lumMod val="50000"/>
                  </a:srgbClr>
                </a:solidFill>
                <a:latin typeface="Tahoma" pitchFamily="34" charset="0"/>
                <a:ea typeface="Tahoma" pitchFamily="34" charset="0"/>
                <a:cs typeface="Tahoma" pitchFamily="34" charset="0"/>
              </a:rPr>
              <a:t>ВЕРОЯТНОСТЬ</a:t>
            </a:r>
            <a:endParaRPr lang="ru-RU" sz="3600" b="1" dirty="0">
              <a:solidFill>
                <a:srgbClr val="1F497D">
                  <a:lumMod val="50000"/>
                </a:srgbClr>
              </a:solidFill>
              <a:latin typeface="Tahoma" pitchFamily="34" charset="0"/>
              <a:ea typeface="Tahoma" pitchFamily="34" charset="0"/>
              <a:cs typeface="Tahoma" pitchFamily="34" charset="0"/>
            </a:endParaRPr>
          </a:p>
        </p:txBody>
      </p:sp>
      <p:sp>
        <p:nvSpPr>
          <p:cNvPr id="19" name="TextBox 18"/>
          <p:cNvSpPr txBox="1"/>
          <p:nvPr/>
        </p:nvSpPr>
        <p:spPr>
          <a:xfrm rot="16200000">
            <a:off x="-1351118" y="2184317"/>
            <a:ext cx="3551336" cy="523220"/>
          </a:xfrm>
          <a:prstGeom prst="rect">
            <a:avLst/>
          </a:prstGeom>
          <a:noFill/>
        </p:spPr>
        <p:txBody>
          <a:bodyPr wrap="square" rtlCol="0">
            <a:spAutoFit/>
          </a:bodyPr>
          <a:lstStyle/>
          <a:p>
            <a:r>
              <a:rPr lang="ru-RU" sz="2800" b="1" dirty="0">
                <a:solidFill>
                  <a:srgbClr val="1F497D">
                    <a:lumMod val="50000"/>
                  </a:srgbClr>
                </a:solidFill>
                <a:latin typeface="Tahoma" pitchFamily="34" charset="0"/>
                <a:ea typeface="Tahoma" pitchFamily="34" charset="0"/>
                <a:cs typeface="Tahoma" pitchFamily="34" charset="0"/>
              </a:rPr>
              <a:t>ВЛИЯНИЕ</a:t>
            </a:r>
          </a:p>
        </p:txBody>
      </p:sp>
      <p:sp>
        <p:nvSpPr>
          <p:cNvPr id="20" name="TextBox 19"/>
          <p:cNvSpPr txBox="1"/>
          <p:nvPr/>
        </p:nvSpPr>
        <p:spPr>
          <a:xfrm>
            <a:off x="686160" y="1285982"/>
            <a:ext cx="489526" cy="2831544"/>
          </a:xfrm>
          <a:prstGeom prst="rect">
            <a:avLst/>
          </a:prstGeom>
          <a:noFill/>
        </p:spPr>
        <p:txBody>
          <a:bodyPr wrap="square" rtlCol="0">
            <a:spAutoFit/>
          </a:bodyPr>
          <a:lstStyle/>
          <a:p>
            <a:pPr>
              <a:spcBef>
                <a:spcPts val="600"/>
              </a:spcBef>
            </a:pPr>
            <a:r>
              <a:rPr lang="ru-RU" sz="1600" dirty="0" smtClean="0">
                <a:solidFill>
                  <a:prstClr val="black"/>
                </a:solidFill>
                <a:latin typeface="Tahoma" pitchFamily="34" charset="0"/>
                <a:ea typeface="Tahoma" pitchFamily="34" charset="0"/>
                <a:cs typeface="Tahoma" pitchFamily="34" charset="0"/>
              </a:rPr>
              <a:t>1</a:t>
            </a:r>
          </a:p>
          <a:p>
            <a:pPr>
              <a:spcBef>
                <a:spcPts val="600"/>
              </a:spcBef>
            </a:pPr>
            <a:endParaRPr lang="ru-RU" sz="1400" dirty="0" smtClean="0">
              <a:solidFill>
                <a:prstClr val="black"/>
              </a:solidFill>
              <a:latin typeface="Tahoma" pitchFamily="34" charset="0"/>
              <a:ea typeface="Tahoma" pitchFamily="34" charset="0"/>
              <a:cs typeface="Tahoma" pitchFamily="34" charset="0"/>
            </a:endParaRPr>
          </a:p>
          <a:p>
            <a:pPr>
              <a:spcBef>
                <a:spcPts val="600"/>
              </a:spcBef>
            </a:pPr>
            <a:r>
              <a:rPr lang="ru-RU" sz="1600" dirty="0" smtClean="0">
                <a:solidFill>
                  <a:prstClr val="black"/>
                </a:solidFill>
                <a:latin typeface="Tahoma" pitchFamily="34" charset="0"/>
                <a:ea typeface="Tahoma" pitchFamily="34" charset="0"/>
                <a:cs typeface="Tahoma" pitchFamily="34" charset="0"/>
              </a:rPr>
              <a:t>2</a:t>
            </a:r>
          </a:p>
          <a:p>
            <a:pPr>
              <a:spcBef>
                <a:spcPts val="600"/>
              </a:spcBef>
            </a:pPr>
            <a:endParaRPr lang="ru-RU" sz="1400" dirty="0" smtClean="0">
              <a:solidFill>
                <a:prstClr val="black"/>
              </a:solidFill>
              <a:latin typeface="Tahoma" pitchFamily="34" charset="0"/>
              <a:ea typeface="Tahoma" pitchFamily="34" charset="0"/>
              <a:cs typeface="Tahoma" pitchFamily="34" charset="0"/>
            </a:endParaRPr>
          </a:p>
          <a:p>
            <a:pPr>
              <a:spcBef>
                <a:spcPts val="600"/>
              </a:spcBef>
            </a:pPr>
            <a:r>
              <a:rPr lang="ru-RU" sz="1600" dirty="0" smtClean="0">
                <a:solidFill>
                  <a:prstClr val="black"/>
                </a:solidFill>
                <a:latin typeface="Tahoma" pitchFamily="34" charset="0"/>
                <a:ea typeface="Tahoma" pitchFamily="34" charset="0"/>
                <a:cs typeface="Tahoma" pitchFamily="34" charset="0"/>
              </a:rPr>
              <a:t>3</a:t>
            </a:r>
          </a:p>
          <a:p>
            <a:pPr>
              <a:spcBef>
                <a:spcPts val="600"/>
              </a:spcBef>
            </a:pPr>
            <a:endParaRPr lang="ru-RU" sz="1400" dirty="0" smtClean="0">
              <a:solidFill>
                <a:prstClr val="black"/>
              </a:solidFill>
              <a:latin typeface="Tahoma" pitchFamily="34" charset="0"/>
              <a:ea typeface="Tahoma" pitchFamily="34" charset="0"/>
              <a:cs typeface="Tahoma" pitchFamily="34" charset="0"/>
            </a:endParaRPr>
          </a:p>
          <a:p>
            <a:pPr>
              <a:spcBef>
                <a:spcPts val="600"/>
              </a:spcBef>
            </a:pPr>
            <a:r>
              <a:rPr lang="ru-RU" sz="1600" dirty="0" smtClean="0">
                <a:solidFill>
                  <a:prstClr val="black"/>
                </a:solidFill>
                <a:latin typeface="Tahoma" pitchFamily="34" charset="0"/>
                <a:ea typeface="Tahoma" pitchFamily="34" charset="0"/>
                <a:cs typeface="Tahoma" pitchFamily="34" charset="0"/>
              </a:rPr>
              <a:t>4</a:t>
            </a:r>
          </a:p>
          <a:p>
            <a:pPr>
              <a:spcBef>
                <a:spcPts val="600"/>
              </a:spcBef>
            </a:pPr>
            <a:endParaRPr lang="ru-RU" sz="1600" dirty="0" smtClean="0">
              <a:solidFill>
                <a:prstClr val="black"/>
              </a:solidFill>
              <a:latin typeface="Tahoma" pitchFamily="34" charset="0"/>
              <a:ea typeface="Tahoma" pitchFamily="34" charset="0"/>
              <a:cs typeface="Tahoma" pitchFamily="34" charset="0"/>
            </a:endParaRPr>
          </a:p>
          <a:p>
            <a:pPr>
              <a:spcBef>
                <a:spcPts val="600"/>
              </a:spcBef>
            </a:pPr>
            <a:r>
              <a:rPr lang="ru-RU" sz="1600" dirty="0">
                <a:solidFill>
                  <a:prstClr val="black"/>
                </a:solidFill>
                <a:latin typeface="Tahoma" pitchFamily="34" charset="0"/>
                <a:ea typeface="Tahoma" pitchFamily="34" charset="0"/>
                <a:cs typeface="Tahoma" pitchFamily="34" charset="0"/>
              </a:rPr>
              <a:t>5</a:t>
            </a:r>
            <a:endParaRPr lang="ru-RU" sz="2000" dirty="0">
              <a:solidFill>
                <a:prstClr val="black"/>
              </a:solidFill>
              <a:latin typeface="Tahoma" pitchFamily="34" charset="0"/>
              <a:ea typeface="Tahoma" pitchFamily="34" charset="0"/>
              <a:cs typeface="Tahoma" pitchFamily="34" charset="0"/>
            </a:endParaRPr>
          </a:p>
        </p:txBody>
      </p:sp>
      <p:sp>
        <p:nvSpPr>
          <p:cNvPr id="21" name="TextBox 20"/>
          <p:cNvSpPr txBox="1"/>
          <p:nvPr/>
        </p:nvSpPr>
        <p:spPr>
          <a:xfrm>
            <a:off x="1050534" y="4325900"/>
            <a:ext cx="3090025" cy="307777"/>
          </a:xfrm>
          <a:prstGeom prst="rect">
            <a:avLst/>
          </a:prstGeom>
          <a:noFill/>
        </p:spPr>
        <p:txBody>
          <a:bodyPr wrap="square" rtlCol="0">
            <a:spAutoFit/>
          </a:bodyPr>
          <a:lstStyle/>
          <a:p>
            <a:pPr>
              <a:spcBef>
                <a:spcPts val="600"/>
              </a:spcBef>
            </a:pPr>
            <a:r>
              <a:rPr lang="ru-RU" sz="1400" dirty="0" smtClean="0">
                <a:solidFill>
                  <a:prstClr val="black"/>
                </a:solidFill>
                <a:latin typeface="Tahoma" pitchFamily="34" charset="0"/>
                <a:ea typeface="Tahoma" pitchFamily="34" charset="0"/>
                <a:cs typeface="Tahoma" pitchFamily="34" charset="0"/>
              </a:rPr>
              <a:t>    1         2         3	   4        5</a:t>
            </a:r>
            <a:endParaRPr lang="ru-RU" dirty="0">
              <a:solidFill>
                <a:prstClr val="black"/>
              </a:solidFill>
              <a:latin typeface="Tahoma" pitchFamily="34" charset="0"/>
              <a:ea typeface="Tahoma" pitchFamily="34" charset="0"/>
              <a:cs typeface="Tahoma" pitchFamily="34" charset="0"/>
            </a:endParaRPr>
          </a:p>
        </p:txBody>
      </p:sp>
      <p:sp>
        <p:nvSpPr>
          <p:cNvPr id="10" name="Прямоугольник 9"/>
          <p:cNvSpPr/>
          <p:nvPr/>
        </p:nvSpPr>
        <p:spPr>
          <a:xfrm>
            <a:off x="443620" y="247637"/>
            <a:ext cx="11651809" cy="369332"/>
          </a:xfrm>
          <a:prstGeom prst="rect">
            <a:avLst/>
          </a:prstGeom>
        </p:spPr>
        <p:txBody>
          <a:bodyPr wrap="square">
            <a:spAutoFit/>
          </a:bodyPr>
          <a:lstStyle/>
          <a:p>
            <a:pPr algn="ctr"/>
            <a:r>
              <a:rPr lang="ru-RU" b="1" dirty="0" smtClean="0">
                <a:solidFill>
                  <a:prstClr val="black"/>
                </a:solidFill>
                <a:latin typeface="Arial" panose="020B0604020202020204" pitchFamily="34" charset="0"/>
                <a:cs typeface="Arial" panose="020B0604020202020204" pitchFamily="34" charset="0"/>
              </a:rPr>
              <a:t>ОЦЕНКА ВЫЯВЛЕННЫХ КОРРУПЦИОННЫХ РИСКОВ</a:t>
            </a:r>
            <a:endParaRPr lang="ru-RU" b="1"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162939" y="732103"/>
            <a:ext cx="4134465" cy="369332"/>
          </a:xfrm>
          <a:prstGeom prst="rect">
            <a:avLst/>
          </a:prstGeom>
        </p:spPr>
        <p:txBody>
          <a:bodyPr wrap="none">
            <a:spAutoFit/>
          </a:bodyPr>
          <a:lstStyle/>
          <a:p>
            <a:pPr>
              <a:defRPr/>
            </a:pPr>
            <a:r>
              <a:rPr lang="ru-RU" b="1" kern="0" dirty="0" smtClean="0">
                <a:solidFill>
                  <a:prstClr val="black"/>
                </a:solidFill>
              </a:rPr>
              <a:t>Уровень риска </a:t>
            </a:r>
            <a:r>
              <a:rPr lang="ru-RU" kern="0" dirty="0" smtClean="0">
                <a:solidFill>
                  <a:prstClr val="black"/>
                </a:solidFill>
              </a:rPr>
              <a:t>= вероятность</a:t>
            </a:r>
            <a:r>
              <a:rPr lang="ru-RU" b="1" kern="0" dirty="0" smtClean="0">
                <a:solidFill>
                  <a:prstClr val="black"/>
                </a:solidFill>
              </a:rPr>
              <a:t> * </a:t>
            </a:r>
            <a:r>
              <a:rPr lang="ru-RU" kern="0" dirty="0" smtClean="0">
                <a:solidFill>
                  <a:prstClr val="black"/>
                </a:solidFill>
              </a:rPr>
              <a:t>влияние</a:t>
            </a:r>
          </a:p>
        </p:txBody>
      </p:sp>
      <p:sp>
        <p:nvSpPr>
          <p:cNvPr id="16" name="TextBox 15"/>
          <p:cNvSpPr txBox="1"/>
          <p:nvPr/>
        </p:nvSpPr>
        <p:spPr>
          <a:xfrm>
            <a:off x="5047133" y="874464"/>
            <a:ext cx="7048295" cy="1754326"/>
          </a:xfrm>
          <a:prstGeom prst="rect">
            <a:avLst/>
          </a:prstGeom>
          <a:noFill/>
        </p:spPr>
        <p:txBody>
          <a:bodyPr wrap="square" rtlCol="0">
            <a:spAutoFit/>
          </a:bodyPr>
          <a:lstStyle/>
          <a:p>
            <a:pPr>
              <a:defRPr/>
            </a:pPr>
            <a:r>
              <a:rPr lang="ru-RU" b="1" kern="0" dirty="0" smtClean="0">
                <a:solidFill>
                  <a:prstClr val="black"/>
                </a:solidFill>
                <a:latin typeface="Arial" panose="020B0604020202020204" pitchFamily="34" charset="0"/>
                <a:cs typeface="Arial" panose="020B0604020202020204" pitchFamily="34" charset="0"/>
              </a:rPr>
              <a:t>Карта рисков:</a:t>
            </a:r>
          </a:p>
          <a:p>
            <a:pPr>
              <a:defRPr/>
            </a:pPr>
            <a:endParaRPr lang="ru-RU" kern="0" dirty="0" smtClean="0">
              <a:solidFill>
                <a:prstClr val="black"/>
              </a:solidFill>
            </a:endParaRPr>
          </a:p>
          <a:p>
            <a:pPr marL="285750" indent="-285750">
              <a:buFont typeface="Wingdings" panose="05000000000000000000" pitchFamily="2" charset="2"/>
              <a:buChar char="§"/>
              <a:defRPr/>
            </a:pPr>
            <a:r>
              <a:rPr lang="ru-RU" kern="0" dirty="0" smtClean="0">
                <a:solidFill>
                  <a:prstClr val="black"/>
                </a:solidFill>
              </a:rPr>
              <a:t>оценка относительной значимости каждого выявленного риска </a:t>
            </a:r>
          </a:p>
          <a:p>
            <a:pPr marL="285750" indent="-285750">
              <a:buFont typeface="Wingdings" panose="05000000000000000000" pitchFamily="2" charset="2"/>
              <a:buChar char="§"/>
              <a:defRPr/>
            </a:pPr>
            <a:r>
              <a:rPr lang="ru-RU" kern="0" dirty="0" smtClean="0">
                <a:solidFill>
                  <a:prstClr val="black"/>
                </a:solidFill>
              </a:rPr>
              <a:t>определение ключевых рисков, которые требуют принятия мер в приоритетном порядке распределение человеческих и финансовых ресурсов.</a:t>
            </a:r>
          </a:p>
        </p:txBody>
      </p:sp>
      <p:sp>
        <p:nvSpPr>
          <p:cNvPr id="2" name="Прямоугольник 1"/>
          <p:cNvSpPr/>
          <p:nvPr/>
        </p:nvSpPr>
        <p:spPr>
          <a:xfrm>
            <a:off x="4657288" y="2701754"/>
            <a:ext cx="7373345" cy="3693319"/>
          </a:xfrm>
          <a:prstGeom prst="rect">
            <a:avLst/>
          </a:prstGeom>
        </p:spPr>
        <p:txBody>
          <a:bodyPr wrap="square">
            <a:spAutoFit/>
          </a:bodyPr>
          <a:lstStyle/>
          <a:p>
            <a:pPr algn="just"/>
            <a:r>
              <a:rPr lang="ru-RU" dirty="0" smtClean="0">
                <a:solidFill>
                  <a:prstClr val="black"/>
                </a:solidFill>
              </a:rPr>
              <a:t>–      - риски</a:t>
            </a:r>
            <a:r>
              <a:rPr lang="ru-RU" dirty="0">
                <a:solidFill>
                  <a:prstClr val="black"/>
                </a:solidFill>
              </a:rPr>
              <a:t>, которые являются критичными и/или катастрофичными </a:t>
            </a:r>
            <a:r>
              <a:rPr lang="ru-RU" dirty="0" smtClean="0">
                <a:solidFill>
                  <a:prstClr val="black"/>
                </a:solidFill>
              </a:rPr>
              <a:t>в </a:t>
            </a:r>
            <a:r>
              <a:rPr lang="ru-RU" dirty="0">
                <a:solidFill>
                  <a:prstClr val="black"/>
                </a:solidFill>
              </a:rPr>
              <a:t>связи с высокой вероятностью наступления, либо в связи с серьезным потенциалом последствий, который может повлиять на уровень коррупции в объекте анализа, либо по причине обоих факторов;</a:t>
            </a:r>
          </a:p>
          <a:p>
            <a:pPr algn="just"/>
            <a:r>
              <a:rPr lang="ru-RU" dirty="0" smtClean="0">
                <a:solidFill>
                  <a:prstClr val="black"/>
                </a:solidFill>
              </a:rPr>
              <a:t>          – </a:t>
            </a:r>
            <a:r>
              <a:rPr lang="ru-RU" dirty="0">
                <a:solidFill>
                  <a:prstClr val="black"/>
                </a:solidFill>
              </a:rPr>
              <a:t>риски, которые имеют высокую вероятность наступления </a:t>
            </a:r>
            <a:r>
              <a:rPr lang="ru-RU" dirty="0" smtClean="0">
                <a:solidFill>
                  <a:prstClr val="black"/>
                </a:solidFill>
              </a:rPr>
              <a:t>или</a:t>
            </a:r>
          </a:p>
          <a:p>
            <a:pPr algn="just"/>
            <a:r>
              <a:rPr lang="ru-RU" dirty="0">
                <a:solidFill>
                  <a:prstClr val="black"/>
                </a:solidFill>
              </a:rPr>
              <a:t> </a:t>
            </a:r>
            <a:r>
              <a:rPr lang="ru-RU" dirty="0" smtClean="0">
                <a:solidFill>
                  <a:prstClr val="black"/>
                </a:solidFill>
              </a:rPr>
              <a:t>         </a:t>
            </a:r>
            <a:r>
              <a:rPr lang="ru-RU" dirty="0">
                <a:solidFill>
                  <a:prstClr val="black"/>
                </a:solidFill>
              </a:rPr>
              <a:t>крупное потенциальное влияние на уровень коррупции в объекте анализа;</a:t>
            </a:r>
          </a:p>
          <a:p>
            <a:pPr algn="just"/>
            <a:r>
              <a:rPr lang="ru-RU" dirty="0" smtClean="0">
                <a:solidFill>
                  <a:prstClr val="black"/>
                </a:solidFill>
              </a:rPr>
              <a:t>          – </a:t>
            </a:r>
            <a:r>
              <a:rPr lang="ru-RU" dirty="0">
                <a:solidFill>
                  <a:prstClr val="black"/>
                </a:solidFill>
              </a:rPr>
              <a:t>риски, которые имеют среднюю вероятность наступления </a:t>
            </a:r>
            <a:r>
              <a:rPr lang="ru-RU" dirty="0" smtClean="0">
                <a:solidFill>
                  <a:prstClr val="black"/>
                </a:solidFill>
              </a:rPr>
              <a:t>или</a:t>
            </a:r>
          </a:p>
          <a:p>
            <a:pPr algn="just"/>
            <a:r>
              <a:rPr lang="ru-RU" dirty="0" smtClean="0">
                <a:solidFill>
                  <a:prstClr val="black"/>
                </a:solidFill>
              </a:rPr>
              <a:t>          среднее </a:t>
            </a:r>
            <a:r>
              <a:rPr lang="ru-RU" dirty="0">
                <a:solidFill>
                  <a:prstClr val="black"/>
                </a:solidFill>
              </a:rPr>
              <a:t>потенциальное влияние на уровень коррупции в объекте анализа;</a:t>
            </a:r>
          </a:p>
          <a:p>
            <a:pPr algn="just"/>
            <a:r>
              <a:rPr lang="ru-RU" dirty="0" smtClean="0">
                <a:solidFill>
                  <a:prstClr val="black"/>
                </a:solidFill>
              </a:rPr>
              <a:t>         – </a:t>
            </a:r>
            <a:r>
              <a:rPr lang="ru-RU" dirty="0">
                <a:solidFill>
                  <a:prstClr val="black"/>
                </a:solidFill>
              </a:rPr>
              <a:t>риски, которые имеют низкую вероятность наступления и (или) </a:t>
            </a:r>
            <a:r>
              <a:rPr lang="ru-RU" dirty="0" smtClean="0">
                <a:solidFill>
                  <a:prstClr val="black"/>
                </a:solidFill>
              </a:rPr>
              <a:t>не</a:t>
            </a:r>
          </a:p>
          <a:p>
            <a:pPr algn="just"/>
            <a:r>
              <a:rPr lang="ru-RU" dirty="0">
                <a:solidFill>
                  <a:prstClr val="black"/>
                </a:solidFill>
              </a:rPr>
              <a:t> </a:t>
            </a:r>
            <a:r>
              <a:rPr lang="ru-RU" dirty="0" smtClean="0">
                <a:solidFill>
                  <a:prstClr val="black"/>
                </a:solidFill>
              </a:rPr>
              <a:t>        оказывают </a:t>
            </a:r>
            <a:r>
              <a:rPr lang="ru-RU" dirty="0">
                <a:solidFill>
                  <a:prstClr val="black"/>
                </a:solidFill>
              </a:rPr>
              <a:t>значительного влияния на уровень коррупции в объекте анализа</a:t>
            </a:r>
            <a:r>
              <a:rPr lang="ru-RU" dirty="0" smtClean="0">
                <a:solidFill>
                  <a:prstClr val="black"/>
                </a:solidFill>
              </a:rPr>
              <a:t>. </a:t>
            </a:r>
            <a:endParaRPr lang="ru-RU" dirty="0">
              <a:solidFill>
                <a:prstClr val="black"/>
              </a:solidFill>
            </a:endParaRPr>
          </a:p>
        </p:txBody>
      </p:sp>
      <p:sp>
        <p:nvSpPr>
          <p:cNvPr id="3" name="Прямоугольник 2"/>
          <p:cNvSpPr/>
          <p:nvPr/>
        </p:nvSpPr>
        <p:spPr>
          <a:xfrm>
            <a:off x="4657288" y="2701754"/>
            <a:ext cx="389845" cy="3874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4657288" y="3880908"/>
            <a:ext cx="389845" cy="3874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Прямоугольник 21"/>
          <p:cNvSpPr/>
          <p:nvPr/>
        </p:nvSpPr>
        <p:spPr>
          <a:xfrm>
            <a:off x="4657288" y="4737982"/>
            <a:ext cx="389845" cy="3874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Прямоугольник 22"/>
          <p:cNvSpPr/>
          <p:nvPr/>
        </p:nvSpPr>
        <p:spPr>
          <a:xfrm>
            <a:off x="4687233" y="5520483"/>
            <a:ext cx="389845" cy="3874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xmlns="" val="2108986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5495453" y="0"/>
            <a:ext cx="6696547" cy="686938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0" name="Прямоугольник 19"/>
          <p:cNvSpPr/>
          <p:nvPr/>
        </p:nvSpPr>
        <p:spPr>
          <a:xfrm>
            <a:off x="5708518" y="10652"/>
            <a:ext cx="3118612" cy="508624"/>
          </a:xfrm>
          <a:prstGeom prst="rect">
            <a:avLst/>
          </a:prstGeom>
          <a:solidFill>
            <a:srgbClr val="ABDFEB"/>
          </a:solidFill>
          <a:ln w="38100">
            <a:solidFill>
              <a:srgbClr val="ABD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02125"/>
                </a:solidFill>
              </a:rPr>
              <a:t>План мероприятий</a:t>
            </a:r>
            <a:endParaRPr lang="ru-RU" b="1" dirty="0">
              <a:solidFill>
                <a:srgbClr val="202125"/>
              </a:solidFill>
            </a:endParaRPr>
          </a:p>
        </p:txBody>
      </p:sp>
      <p:sp>
        <p:nvSpPr>
          <p:cNvPr id="14" name="Прямоугольник 13"/>
          <p:cNvSpPr/>
          <p:nvPr/>
        </p:nvSpPr>
        <p:spPr>
          <a:xfrm>
            <a:off x="5495453" y="479331"/>
            <a:ext cx="6554709" cy="5006499"/>
          </a:xfrm>
          <a:prstGeom prst="rect">
            <a:avLst/>
          </a:prstGeom>
        </p:spPr>
        <p:txBody>
          <a:bodyPr wrap="square">
            <a:spAutoFit/>
          </a:bodyPr>
          <a:lstStyle/>
          <a:p>
            <a:pPr defTabSz="914377">
              <a:defRPr/>
            </a:pPr>
            <a:endParaRPr lang="ru-RU" sz="1400" b="1" dirty="0" smtClean="0">
              <a:solidFill>
                <a:srgbClr val="004B62"/>
              </a:solidFill>
              <a:latin typeface="Arial" panose="020B0604020202020204" pitchFamily="34" charset="0"/>
              <a:cs typeface="Arial" panose="020B0604020202020204" pitchFamily="34" charset="0"/>
            </a:endParaRPr>
          </a:p>
          <a:p>
            <a:pPr defTabSz="914377">
              <a:defRPr/>
            </a:pPr>
            <a:endParaRPr lang="ru-RU" sz="1400" dirty="0" smtClean="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Рекомендуемый срок утверждения </a:t>
            </a:r>
            <a:r>
              <a:rPr lang="ru-RU" sz="1400" b="1" dirty="0" smtClean="0">
                <a:solidFill>
                  <a:srgbClr val="FFFFFF"/>
                </a:solidFill>
                <a:latin typeface="Arial" panose="020B0604020202020204" pitchFamily="34" charset="0"/>
                <a:cs typeface="Arial" panose="020B0604020202020204" pitchFamily="34" charset="0"/>
              </a:rPr>
              <a:t>10 рабочих дней </a:t>
            </a:r>
            <a:r>
              <a:rPr lang="ru-RU" sz="1400" dirty="0" smtClean="0">
                <a:solidFill>
                  <a:srgbClr val="FFFFFF"/>
                </a:solidFill>
                <a:latin typeface="Arial" panose="020B0604020202020204" pitchFamily="34" charset="0"/>
                <a:cs typeface="Arial" panose="020B0604020202020204" pitchFamily="34" charset="0"/>
              </a:rPr>
              <a:t>со дня подписания справки.</a:t>
            </a: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smtClean="0">
                <a:solidFill>
                  <a:srgbClr val="FFFFFF"/>
                </a:solidFill>
                <a:latin typeface="Arial" panose="020B0604020202020204" pitchFamily="34" charset="0"/>
                <a:cs typeface="Arial" panose="020B0604020202020204" pitchFamily="34" charset="0"/>
              </a:rPr>
              <a:t>Утверждается руководителем госоргана, организации субъекта </a:t>
            </a:r>
            <a:r>
              <a:rPr lang="ru-RU" sz="1400" dirty="0" err="1" smtClean="0">
                <a:solidFill>
                  <a:srgbClr val="FFFFFF"/>
                </a:solidFill>
                <a:latin typeface="Arial" panose="020B0604020202020204" pitchFamily="34" charset="0"/>
                <a:cs typeface="Arial" panose="020B0604020202020204" pitchFamily="34" charset="0"/>
              </a:rPr>
              <a:t>квазигоссектора</a:t>
            </a:r>
            <a:endParaRPr lang="ru-RU" sz="1400" dirty="0" smtClean="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a:solidFill>
                  <a:srgbClr val="FFFFFF"/>
                </a:solidFill>
                <a:latin typeface="Arial" panose="020B0604020202020204" pitchFamily="34" charset="0"/>
                <a:cs typeface="Arial" panose="020B0604020202020204" pitchFamily="34" charset="0"/>
              </a:rPr>
              <a:t>Мероприятия должны носить конкретный характер и быть достаточными для устранения </a:t>
            </a:r>
            <a:r>
              <a:rPr lang="ru-RU" sz="1400" dirty="0" smtClean="0">
                <a:solidFill>
                  <a:srgbClr val="FFFFFF"/>
                </a:solidFill>
                <a:latin typeface="Arial" panose="020B0604020202020204" pitchFamily="34" charset="0"/>
                <a:cs typeface="Arial" panose="020B0604020202020204" pitchFamily="34" charset="0"/>
              </a:rPr>
              <a:t>коррупционных рисков</a:t>
            </a:r>
            <a:endParaRPr lang="ru-RU" sz="1400" dirty="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r>
              <a:rPr lang="ru-RU" sz="1400" dirty="0">
                <a:solidFill>
                  <a:srgbClr val="FFFFFF"/>
                </a:solidFill>
                <a:latin typeface="Arial" panose="020B0604020202020204" pitchFamily="34" charset="0"/>
                <a:cs typeface="Arial" panose="020B0604020202020204" pitchFamily="34" charset="0"/>
              </a:rPr>
              <a:t>Сроки исполнения мероприятий должны быть разумными и не превышать 1 года.</a:t>
            </a:r>
          </a:p>
          <a:p>
            <a:pPr marL="342900" indent="-342900" defTabSz="914377">
              <a:spcAft>
                <a:spcPts val="800"/>
              </a:spcAft>
              <a:buFont typeface="Wingdings" panose="05000000000000000000" pitchFamily="2" charset="2"/>
              <a:buChar char="§"/>
              <a:defRPr/>
            </a:pPr>
            <a:r>
              <a:rPr lang="ru-RU" sz="1400" dirty="0">
                <a:solidFill>
                  <a:srgbClr val="FFFFFF"/>
                </a:solidFill>
                <a:latin typeface="Arial" panose="020B0604020202020204" pitchFamily="34" charset="0"/>
                <a:cs typeface="Arial" panose="020B0604020202020204" pitchFamily="34" charset="0"/>
              </a:rPr>
              <a:t>Сроки реализации мероприятий, связанных с внесением изменений и дополнений в законодательные акты либо разработки нового определяются исходя их правил законотворческой деятельности.</a:t>
            </a:r>
          </a:p>
          <a:p>
            <a:pPr marL="342900" indent="-342900" defTabSz="914377">
              <a:spcAft>
                <a:spcPts val="800"/>
              </a:spcAft>
              <a:buFont typeface="Wingdings" panose="05000000000000000000" pitchFamily="2" charset="2"/>
              <a:buChar char="§"/>
              <a:defRPr/>
            </a:pPr>
            <a:r>
              <a:rPr lang="ru-RU" sz="1400" dirty="0">
                <a:solidFill>
                  <a:srgbClr val="FFFFFF"/>
                </a:solidFill>
                <a:latin typeface="Arial" panose="020B0604020202020204" pitchFamily="34" charset="0"/>
                <a:cs typeface="Arial" panose="020B0604020202020204" pitchFamily="34" charset="0"/>
              </a:rPr>
              <a:t>Сроки реализации мероприятий, связанных с разработкой информационной системы, определяются исходя их процедур бюджетного планирования.</a:t>
            </a: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a:p>
            <a:pPr marL="342900" indent="-342900" defTabSz="914377">
              <a:spcAft>
                <a:spcPts val="800"/>
              </a:spcAft>
              <a:buFont typeface="Wingdings" panose="05000000000000000000" pitchFamily="2" charset="2"/>
              <a:buChar char="§"/>
              <a:defRPr/>
            </a:pPr>
            <a:endParaRPr lang="ru-RU" sz="1400" dirty="0">
              <a:solidFill>
                <a:srgbClr val="FFFFFF"/>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nvPr>
        </p:nvGraphicFramePr>
        <p:xfrm>
          <a:off x="5949882" y="5244248"/>
          <a:ext cx="162560" cy="243840"/>
        </p:xfrm>
        <a:graphic>
          <a:graphicData uri="http://schemas.openxmlformats.org/drawingml/2006/table">
            <a:tbl>
              <a:tblPr firstRow="1" firstCol="1" bandRow="1"/>
              <a:tblGrid>
                <a:gridCol w="162560">
                  <a:extLst>
                    <a:ext uri="{9D8B030D-6E8A-4147-A177-3AD203B41FA5}">
                      <a16:colId xmlns:a16="http://schemas.microsoft.com/office/drawing/2014/main" xmlns="" val="20000"/>
                    </a:ext>
                  </a:extLst>
                </a:gridCol>
              </a:tblGrid>
              <a:tr h="243840">
                <a:tc>
                  <a:txBody>
                    <a:bodyPr/>
                    <a:lstStyle/>
                    <a:p>
                      <a:pPr indent="270510" algn="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xmlns="" val="4194776799"/>
              </p:ext>
            </p:extLst>
          </p:nvPr>
        </p:nvGraphicFramePr>
        <p:xfrm>
          <a:off x="72961" y="3970060"/>
          <a:ext cx="5353613" cy="1290067"/>
        </p:xfrm>
        <a:graphic>
          <a:graphicData uri="http://schemas.openxmlformats.org/drawingml/2006/table">
            <a:tbl>
              <a:tblPr firstRow="1"/>
              <a:tblGrid>
                <a:gridCol w="268171">
                  <a:extLst>
                    <a:ext uri="{9D8B030D-6E8A-4147-A177-3AD203B41FA5}">
                      <a16:colId xmlns:a16="http://schemas.microsoft.com/office/drawing/2014/main" xmlns="" val="20000"/>
                    </a:ext>
                  </a:extLst>
                </a:gridCol>
                <a:gridCol w="1206765">
                  <a:extLst>
                    <a:ext uri="{9D8B030D-6E8A-4147-A177-3AD203B41FA5}">
                      <a16:colId xmlns:a16="http://schemas.microsoft.com/office/drawing/2014/main" xmlns="" val="20001"/>
                    </a:ext>
                  </a:extLst>
                </a:gridCol>
                <a:gridCol w="1065062">
                  <a:extLst>
                    <a:ext uri="{9D8B030D-6E8A-4147-A177-3AD203B41FA5}">
                      <a16:colId xmlns:a16="http://schemas.microsoft.com/office/drawing/2014/main" xmlns="" val="20002"/>
                    </a:ext>
                  </a:extLst>
                </a:gridCol>
                <a:gridCol w="766618">
                  <a:extLst>
                    <a:ext uri="{9D8B030D-6E8A-4147-A177-3AD203B41FA5}">
                      <a16:colId xmlns:a16="http://schemas.microsoft.com/office/drawing/2014/main" xmlns="" val="20003"/>
                    </a:ext>
                  </a:extLst>
                </a:gridCol>
                <a:gridCol w="1025237">
                  <a:extLst>
                    <a:ext uri="{9D8B030D-6E8A-4147-A177-3AD203B41FA5}">
                      <a16:colId xmlns:a16="http://schemas.microsoft.com/office/drawing/2014/main" xmlns="" val="20004"/>
                    </a:ext>
                  </a:extLst>
                </a:gridCol>
                <a:gridCol w="1021760">
                  <a:extLst>
                    <a:ext uri="{9D8B030D-6E8A-4147-A177-3AD203B41FA5}">
                      <a16:colId xmlns:a16="http://schemas.microsoft.com/office/drawing/2014/main" xmlns="" val="20005"/>
                    </a:ext>
                  </a:extLst>
                </a:gridCol>
              </a:tblGrid>
              <a:tr h="1097281">
                <a:tc>
                  <a:txBody>
                    <a:bodyPr/>
                    <a:lstStyle/>
                    <a:p>
                      <a:pPr indent="21590">
                        <a:spcAft>
                          <a:spcPts val="0"/>
                        </a:spcAft>
                      </a:pPr>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41275">
                        <a:spcAft>
                          <a:spcPts val="0"/>
                        </a:spcAft>
                      </a:pPr>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п/п</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Рекомендации по итогам внутреннего анализа коррупционных рисков</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Мероприятие</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Форма завершения</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Ответственные исполнители</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Срок исполнения</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2786">
                <a:tc>
                  <a:txBody>
                    <a:bodyPr/>
                    <a:lstStyle/>
                    <a:p>
                      <a:pPr algn="r">
                        <a:lnSpc>
                          <a:spcPct val="115000"/>
                        </a:lnSpc>
                        <a:spcAft>
                          <a:spcPts val="10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l">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r">
                        <a:lnSpc>
                          <a:spcPct val="115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gn="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 y="2285616"/>
            <a:ext cx="5033818"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1400" b="1" dirty="0" smtClean="0">
                <a:solidFill>
                  <a:srgbClr val="000000"/>
                </a:solidFill>
                <a:ea typeface="Times New Roman" panose="02020603050405020304" pitchFamily="18" charset="0"/>
                <a:cs typeface="Arial" panose="020B0604020202020204" pitchFamily="34" charset="0"/>
              </a:rPr>
              <a:t>План мероприятий</a:t>
            </a:r>
            <a:endParaRPr lang="ru-RU" altLang="ru-RU" sz="800" dirty="0" smtClean="0">
              <a:solidFill>
                <a:srgbClr val="000000"/>
              </a:solidFill>
            </a:endParaRPr>
          </a:p>
          <a:p>
            <a:pPr indent="0" algn="ctr"/>
            <a:r>
              <a:rPr lang="ru-RU" altLang="ru-RU" sz="1400" b="1" dirty="0" smtClean="0">
                <a:solidFill>
                  <a:srgbClr val="000000"/>
                </a:solidFill>
                <a:ea typeface="Times New Roman" panose="02020603050405020304" pitchFamily="18" charset="0"/>
                <a:cs typeface="Arial" panose="020B0604020202020204" pitchFamily="34" charset="0"/>
              </a:rPr>
              <a:t>по устранению причин и условий, способствующих совершению коррупционных правонарушений, выявленных по результатам внутреннего анализа коррупционных рисков в </a:t>
            </a:r>
            <a:r>
              <a:rPr lang="ru-RU" altLang="ru-RU" sz="1400" dirty="0" smtClean="0">
                <a:solidFill>
                  <a:srgbClr val="000000"/>
                </a:solidFill>
                <a:ea typeface="Times New Roman" panose="02020603050405020304" pitchFamily="18" charset="0"/>
                <a:cs typeface="Arial" panose="020B0604020202020204" pitchFamily="34" charset="0"/>
              </a:rPr>
              <a:t>_______________________________________</a:t>
            </a:r>
            <a:endParaRPr lang="ru-RU" altLang="ru-RU" sz="800" dirty="0" smtClean="0">
              <a:solidFill>
                <a:srgbClr val="000000"/>
              </a:solidFill>
            </a:endParaRPr>
          </a:p>
          <a:p>
            <a:pPr algn="ctr"/>
            <a:r>
              <a:rPr lang="ru-RU" altLang="ru-RU" sz="1400" dirty="0" smtClean="0">
                <a:solidFill>
                  <a:srgbClr val="000000"/>
                </a:solidFill>
                <a:ea typeface="Times New Roman" panose="02020603050405020304" pitchFamily="18" charset="0"/>
                <a:cs typeface="Arial" panose="020B0604020202020204" pitchFamily="34" charset="0"/>
              </a:rPr>
              <a:t> </a:t>
            </a:r>
            <a:r>
              <a:rPr lang="ru-RU" altLang="ru-RU" sz="1200" dirty="0" smtClean="0">
                <a:solidFill>
                  <a:srgbClr val="000000"/>
                </a:solidFill>
                <a:ea typeface="Times New Roman" panose="02020603050405020304" pitchFamily="18" charset="0"/>
                <a:cs typeface="Arial" panose="020B0604020202020204" pitchFamily="34" charset="0"/>
              </a:rPr>
              <a:t>(наименование объекта анализа)</a:t>
            </a:r>
            <a:r>
              <a:rPr lang="ru-RU" altLang="ru-RU" sz="1400" dirty="0" smtClean="0">
                <a:solidFill>
                  <a:srgbClr val="000000"/>
                </a:solidFill>
                <a:ea typeface="Times New Roman" panose="02020603050405020304" pitchFamily="18" charset="0"/>
                <a:cs typeface="Arial" panose="020B0604020202020204" pitchFamily="34" charset="0"/>
              </a:rPr>
              <a:t>    </a:t>
            </a:r>
            <a:endParaRPr lang="ru-RU" altLang="ru-RU" sz="800" dirty="0" smtClean="0">
              <a:solidFill>
                <a:srgbClr val="000000"/>
              </a:solidFill>
            </a:endParaRPr>
          </a:p>
          <a:p>
            <a:pPr algn="ctr"/>
            <a:endParaRPr lang="ru-RU" altLang="ru-RU" dirty="0" smtClean="0">
              <a:solidFill>
                <a:srgbClr val="000000"/>
              </a:solidFill>
            </a:endParaRPr>
          </a:p>
        </p:txBody>
      </p:sp>
      <p:sp>
        <p:nvSpPr>
          <p:cNvPr id="7" name="Прямоугольник 6"/>
          <p:cNvSpPr/>
          <p:nvPr/>
        </p:nvSpPr>
        <p:spPr>
          <a:xfrm>
            <a:off x="3056279" y="-2455"/>
            <a:ext cx="2439172" cy="2123658"/>
          </a:xfrm>
          <a:prstGeom prst="rect">
            <a:avLst/>
          </a:prstGeom>
        </p:spPr>
        <p:txBody>
          <a:bodyPr wrap="square">
            <a:spAutoFit/>
          </a:bodyPr>
          <a:lstStyle/>
          <a:p>
            <a:pPr algn="ctr"/>
            <a:r>
              <a:rPr lang="kk-K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Утверждаю</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_______________________</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(должность, фамилия, инициалы</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руководителя объекта анализа)</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________________</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(подпись руководителя </a:t>
            </a:r>
            <a:r>
              <a:rPr lang="kk-KZ"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госоргана, организации, субъекта квазигоссектора)</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_________________________</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kk-K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(дата)</a:t>
            </a:r>
            <a:endParaRPr lang="ru-RU"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9324219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5554957" y="22322"/>
            <a:ext cx="6696547" cy="686938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latin typeface="Tahoma" pitchFamily="34" charset="0"/>
              <a:ea typeface="Tahoma" pitchFamily="34" charset="0"/>
              <a:cs typeface="Tahoma" pitchFamily="34" charset="0"/>
            </a:endParaRPr>
          </a:p>
        </p:txBody>
      </p:sp>
      <p:sp>
        <p:nvSpPr>
          <p:cNvPr id="20" name="Прямоугольник 19"/>
          <p:cNvSpPr/>
          <p:nvPr/>
        </p:nvSpPr>
        <p:spPr>
          <a:xfrm>
            <a:off x="5708518" y="10652"/>
            <a:ext cx="3118612" cy="508624"/>
          </a:xfrm>
          <a:prstGeom prst="rect">
            <a:avLst/>
          </a:prstGeom>
          <a:solidFill>
            <a:srgbClr val="ABDFEB"/>
          </a:solidFill>
          <a:ln w="38100">
            <a:solidFill>
              <a:srgbClr val="ABD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02125"/>
                </a:solidFill>
                <a:latin typeface="Tahoma" pitchFamily="34" charset="0"/>
                <a:ea typeface="Tahoma" pitchFamily="34" charset="0"/>
                <a:cs typeface="Tahoma" pitchFamily="34" charset="0"/>
              </a:rPr>
              <a:t>Мониторинг</a:t>
            </a:r>
            <a:endParaRPr lang="ru-RU" b="1" dirty="0">
              <a:solidFill>
                <a:srgbClr val="202125"/>
              </a:solidFill>
              <a:latin typeface="Tahoma" pitchFamily="34" charset="0"/>
              <a:ea typeface="Tahoma" pitchFamily="34" charset="0"/>
              <a:cs typeface="Tahoma"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465288345"/>
              </p:ext>
            </p:extLst>
          </p:nvPr>
        </p:nvGraphicFramePr>
        <p:xfrm>
          <a:off x="5949882" y="5244248"/>
          <a:ext cx="162560" cy="243840"/>
        </p:xfrm>
        <a:graphic>
          <a:graphicData uri="http://schemas.openxmlformats.org/drawingml/2006/table">
            <a:tbl>
              <a:tblPr firstRow="1" firstCol="1" bandRow="1"/>
              <a:tblGrid>
                <a:gridCol w="162560">
                  <a:extLst>
                    <a:ext uri="{9D8B030D-6E8A-4147-A177-3AD203B41FA5}">
                      <a16:colId xmlns:a16="http://schemas.microsoft.com/office/drawing/2014/main" xmlns="" val="20000"/>
                    </a:ext>
                  </a:extLst>
                </a:gridCol>
              </a:tblGrid>
              <a:tr h="243840">
                <a:tc>
                  <a:txBody>
                    <a:bodyPr/>
                    <a:lstStyle/>
                    <a:p>
                      <a:pPr indent="270510" algn="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xmlns="" val="198122924"/>
              </p:ext>
            </p:extLst>
          </p:nvPr>
        </p:nvGraphicFramePr>
        <p:xfrm>
          <a:off x="97432" y="3681283"/>
          <a:ext cx="5118227" cy="2335276"/>
        </p:xfrm>
        <a:graphic>
          <a:graphicData uri="http://schemas.openxmlformats.org/drawingml/2006/table">
            <a:tbl>
              <a:tblPr firstRow="1" firstCol="1" bandRow="1"/>
              <a:tblGrid>
                <a:gridCol w="253408">
                  <a:extLst>
                    <a:ext uri="{9D8B030D-6E8A-4147-A177-3AD203B41FA5}">
                      <a16:colId xmlns:a16="http://schemas.microsoft.com/office/drawing/2014/main" xmlns="" val="20000"/>
                    </a:ext>
                  </a:extLst>
                </a:gridCol>
                <a:gridCol w="1393885">
                  <a:extLst>
                    <a:ext uri="{9D8B030D-6E8A-4147-A177-3AD203B41FA5}">
                      <a16:colId xmlns:a16="http://schemas.microsoft.com/office/drawing/2014/main" xmlns="" val="20001"/>
                    </a:ext>
                  </a:extLst>
                </a:gridCol>
                <a:gridCol w="1195495">
                  <a:extLst>
                    <a:ext uri="{9D8B030D-6E8A-4147-A177-3AD203B41FA5}">
                      <a16:colId xmlns:a16="http://schemas.microsoft.com/office/drawing/2014/main" xmlns="" val="20002"/>
                    </a:ext>
                  </a:extLst>
                </a:gridCol>
                <a:gridCol w="1032095">
                  <a:extLst>
                    <a:ext uri="{9D8B030D-6E8A-4147-A177-3AD203B41FA5}">
                      <a16:colId xmlns:a16="http://schemas.microsoft.com/office/drawing/2014/main" xmlns="" val="20003"/>
                    </a:ext>
                  </a:extLst>
                </a:gridCol>
                <a:gridCol w="1243344">
                  <a:extLst>
                    <a:ext uri="{9D8B030D-6E8A-4147-A177-3AD203B41FA5}">
                      <a16:colId xmlns:a16="http://schemas.microsoft.com/office/drawing/2014/main" xmlns="" val="20004"/>
                    </a:ext>
                  </a:extLst>
                </a:gridCol>
              </a:tblGrid>
              <a:tr h="1765912">
                <a:tc>
                  <a:txBody>
                    <a:bodyPr/>
                    <a:lstStyle/>
                    <a:p>
                      <a:pPr marL="18415" algn="ctr">
                        <a:lnSpc>
                          <a:spcPct val="115000"/>
                        </a:lnSpc>
                        <a:spcAft>
                          <a:spcPts val="1000"/>
                        </a:spcAft>
                      </a:pPr>
                      <a:r>
                        <a:rPr lang="kk-KZ"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№п/п</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Рекомендации по итогам внутреннего анализа коррупционных рисков</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algn="ctr">
                        <a:lnSpc>
                          <a:spcPct val="115000"/>
                        </a:lnSpc>
                        <a:spcAft>
                          <a:spcPts val="100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b="1" dirty="0">
                          <a:effectLst/>
                          <a:latin typeface="Times New Roman" panose="02020603050405020304" pitchFamily="18" charset="0"/>
                          <a:ea typeface="Times New Roman" panose="02020603050405020304" pitchFamily="18" charset="0"/>
                          <a:cs typeface="Times New Roman" panose="02020603050405020304" pitchFamily="18" charset="0"/>
                        </a:rPr>
                        <a:t>Форма завершения согласно плану мероприятий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b="1" dirty="0">
                          <a:effectLst/>
                          <a:latin typeface="Times New Roman" panose="02020603050405020304" pitchFamily="18" charset="0"/>
                          <a:ea typeface="Times New Roman" panose="02020603050405020304" pitchFamily="18" charset="0"/>
                          <a:cs typeface="Times New Roman" panose="02020603050405020304" pitchFamily="18" charset="0"/>
                        </a:rPr>
                        <a:t>Информация об исполнении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marL="90170" algn="ctr">
                        <a:lnSpc>
                          <a:spcPct val="115000"/>
                        </a:lnSpc>
                        <a:spcAft>
                          <a:spcPts val="1000"/>
                        </a:spcAft>
                      </a:pPr>
                      <a:r>
                        <a:rPr lang="kk-KZ" sz="1400" b="1">
                          <a:effectLst/>
                          <a:latin typeface="Times New Roman" panose="02020603050405020304" pitchFamily="18" charset="0"/>
                          <a:ea typeface="Times New Roman" panose="02020603050405020304" pitchFamily="18" charset="0"/>
                          <a:cs typeface="Times New Roman" panose="02020603050405020304" pitchFamily="18" charset="0"/>
                        </a:rPr>
                        <a:t>Оценка лица, уполномоченного на проведение внутреннего анализа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4904">
                <a:tc>
                  <a:txBody>
                    <a:bodyPr/>
                    <a:lstStyle/>
                    <a:p>
                      <a:pPr marL="90170" algn="ctr">
                        <a:lnSpc>
                          <a:spcPct val="115000"/>
                        </a:lnSpc>
                        <a:spcAft>
                          <a:spcPts val="1000"/>
                        </a:spcAft>
                      </a:pPr>
                      <a:r>
                        <a:rPr lang="kk-KZ"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1000"/>
                        </a:spcAft>
                      </a:pPr>
                      <a:r>
                        <a:rPr lang="kk-KZ"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Rectangle 1"/>
          <p:cNvSpPr>
            <a:spLocks noChangeArrowheads="1"/>
          </p:cNvSpPr>
          <p:nvPr/>
        </p:nvSpPr>
        <p:spPr bwMode="auto">
          <a:xfrm>
            <a:off x="97432" y="372685"/>
            <a:ext cx="5223383"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altLang="ru-RU" sz="1400" b="1" dirty="0" smtClean="0">
                <a:solidFill>
                  <a:srgbClr val="000000"/>
                </a:solidFill>
                <a:latin typeface="Tahoma" pitchFamily="34" charset="0"/>
                <a:ea typeface="Tahoma" pitchFamily="34" charset="0"/>
                <a:cs typeface="Tahoma" pitchFamily="34" charset="0"/>
              </a:rPr>
              <a:t>Результаты мониторинга исполнения рекомендаций </a:t>
            </a:r>
            <a:endParaRPr lang="ru-RU" altLang="ru-RU" sz="800" dirty="0" smtClean="0">
              <a:solidFill>
                <a:srgbClr val="000000"/>
              </a:solidFill>
              <a:latin typeface="Tahoma" pitchFamily="34" charset="0"/>
              <a:ea typeface="Tahoma" pitchFamily="34" charset="0"/>
              <a:cs typeface="Tahoma" pitchFamily="34" charset="0"/>
            </a:endParaRPr>
          </a:p>
          <a:p>
            <a:pPr algn="ctr" eaLnBrk="0" fontAlgn="base" hangingPunct="0">
              <a:spcBef>
                <a:spcPct val="0"/>
              </a:spcBef>
              <a:spcAft>
                <a:spcPct val="0"/>
              </a:spcAft>
            </a:pPr>
            <a:r>
              <a:rPr lang="ru-RU" altLang="ru-RU" sz="1400" b="1" dirty="0" smtClean="0">
                <a:solidFill>
                  <a:srgbClr val="000000"/>
                </a:solidFill>
                <a:latin typeface="Tahoma" pitchFamily="34" charset="0"/>
                <a:ea typeface="Tahoma" pitchFamily="34" charset="0"/>
                <a:cs typeface="Tahoma" pitchFamily="34" charset="0"/>
              </a:rPr>
              <a:t>объектом внутреннего анализа коррупционных рисков </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endParaRPr lang="kk-KZ" altLang="ru-RU" sz="14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kk-KZ" altLang="ru-RU" sz="1400" dirty="0" smtClean="0">
                <a:solidFill>
                  <a:srgbClr val="000000"/>
                </a:solidFill>
                <a:latin typeface="Tahoma" pitchFamily="34" charset="0"/>
                <a:ea typeface="Tahoma" pitchFamily="34" charset="0"/>
                <a:cs typeface="Tahoma" pitchFamily="34" charset="0"/>
              </a:rPr>
              <a:t>Наименование объекта внутреннего анализа коррупционных рисков: _____________________________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kk-KZ" altLang="ru-RU" sz="1400" dirty="0" smtClean="0">
                <a:solidFill>
                  <a:srgbClr val="000000"/>
                </a:solidFill>
                <a:latin typeface="Tahoma" pitchFamily="34" charset="0"/>
                <a:ea typeface="Tahoma" pitchFamily="34" charset="0"/>
                <a:cs typeface="Tahoma" pitchFamily="34" charset="0"/>
              </a:rPr>
              <a:t>Период проведения анализа: ________________________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kk-KZ" altLang="ru-RU" sz="1400" dirty="0" smtClean="0">
                <a:solidFill>
                  <a:srgbClr val="000000"/>
                </a:solidFill>
                <a:latin typeface="Tahoma" pitchFamily="34" charset="0"/>
                <a:ea typeface="Tahoma" pitchFamily="34" charset="0"/>
                <a:cs typeface="Tahoma" pitchFamily="34" charset="0"/>
              </a:rPr>
              <a:t>Дата подписания аналитической справки:____________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Всего внесено ____ рекомендаций.</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Из них:</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исполнены</a:t>
            </a:r>
            <a:r>
              <a:rPr lang="ru-RU" altLang="ru-RU" sz="1600" dirty="0" smtClean="0">
                <a:solidFill>
                  <a:srgbClr val="000000"/>
                </a:solidFill>
                <a:latin typeface="Tahoma" pitchFamily="34" charset="0"/>
                <a:ea typeface="Tahoma" pitchFamily="34" charset="0"/>
                <a:cs typeface="Tahoma" pitchFamily="34" charset="0"/>
              </a:rPr>
              <a:t> </a:t>
            </a:r>
            <a:r>
              <a:rPr lang="ru-RU" altLang="ru-RU" sz="1400" dirty="0" smtClean="0">
                <a:solidFill>
                  <a:srgbClr val="000000"/>
                </a:solidFill>
                <a:latin typeface="Tahoma" pitchFamily="34" charset="0"/>
                <a:ea typeface="Tahoma" pitchFamily="34" charset="0"/>
                <a:cs typeface="Tahoma" pitchFamily="34" charset="0"/>
              </a:rPr>
              <a:t>в полном объеме – 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частично исполнены – 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не исполнены – _____;</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r>
              <a:rPr lang="ru-RU" altLang="ru-RU" sz="1400" dirty="0" smtClean="0">
                <a:solidFill>
                  <a:srgbClr val="000000"/>
                </a:solidFill>
                <a:latin typeface="Tahoma" pitchFamily="34" charset="0"/>
                <a:ea typeface="Tahoma" pitchFamily="34" charset="0"/>
                <a:cs typeface="Tahoma" pitchFamily="34" charset="0"/>
              </a:rPr>
              <a:t>утратили актуальность – ___. </a:t>
            </a:r>
            <a:endParaRPr lang="ru-RU" altLang="ru-RU" sz="800" dirty="0" smtClean="0">
              <a:solidFill>
                <a:srgbClr val="000000"/>
              </a:solidFill>
              <a:latin typeface="Tahoma" pitchFamily="34" charset="0"/>
              <a:ea typeface="Tahoma" pitchFamily="34" charset="0"/>
              <a:cs typeface="Tahoma" pitchFamily="34" charset="0"/>
            </a:endParaRPr>
          </a:p>
          <a:p>
            <a:pPr eaLnBrk="0" fontAlgn="base" hangingPunct="0">
              <a:spcBef>
                <a:spcPct val="0"/>
              </a:spcBef>
              <a:spcAft>
                <a:spcPct val="0"/>
              </a:spcAft>
            </a:pPr>
            <a:endParaRPr lang="ru-RU" altLang="ru-RU" dirty="0" smtClean="0">
              <a:solidFill>
                <a:srgbClr val="000000"/>
              </a:solidFill>
              <a:latin typeface="Tahoma" pitchFamily="34" charset="0"/>
              <a:ea typeface="Tahoma" pitchFamily="34" charset="0"/>
              <a:cs typeface="Tahoma" pitchFamily="34" charset="0"/>
            </a:endParaRPr>
          </a:p>
        </p:txBody>
      </p:sp>
      <p:sp>
        <p:nvSpPr>
          <p:cNvPr id="4" name="Прямоугольник 3"/>
          <p:cNvSpPr/>
          <p:nvPr/>
        </p:nvSpPr>
        <p:spPr>
          <a:xfrm>
            <a:off x="5538486" y="2123954"/>
            <a:ext cx="379443" cy="567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9" name="Прямоугольник 8"/>
          <p:cNvSpPr/>
          <p:nvPr/>
        </p:nvSpPr>
        <p:spPr>
          <a:xfrm>
            <a:off x="5541752" y="2908044"/>
            <a:ext cx="379443" cy="5671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1" name="Прямоугольник 10"/>
          <p:cNvSpPr/>
          <p:nvPr/>
        </p:nvSpPr>
        <p:spPr>
          <a:xfrm>
            <a:off x="5532375" y="4226687"/>
            <a:ext cx="6698181" cy="5671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3" name="Прямоугольник 12"/>
          <p:cNvSpPr/>
          <p:nvPr/>
        </p:nvSpPr>
        <p:spPr>
          <a:xfrm>
            <a:off x="5538486" y="3574872"/>
            <a:ext cx="6698181" cy="5671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5" name="Прямоугольник 14"/>
          <p:cNvSpPr/>
          <p:nvPr/>
        </p:nvSpPr>
        <p:spPr>
          <a:xfrm>
            <a:off x="5532374" y="2841585"/>
            <a:ext cx="6698181" cy="6336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6" name="Прямоугольник 15"/>
          <p:cNvSpPr/>
          <p:nvPr/>
        </p:nvSpPr>
        <p:spPr>
          <a:xfrm>
            <a:off x="5532375" y="2037144"/>
            <a:ext cx="6698182" cy="6674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5" name="Прямоугольник 4"/>
          <p:cNvSpPr/>
          <p:nvPr/>
        </p:nvSpPr>
        <p:spPr>
          <a:xfrm>
            <a:off x="5597210" y="595716"/>
            <a:ext cx="6654294" cy="1169551"/>
          </a:xfrm>
          <a:prstGeom prst="rect">
            <a:avLst/>
          </a:prstGeom>
        </p:spPr>
        <p:txBody>
          <a:bodyPr wrap="square">
            <a:spAutoFit/>
          </a:bodyPr>
          <a:lstStyle/>
          <a:p>
            <a:pPr defTabSz="914377">
              <a:defRPr/>
            </a:pPr>
            <a:r>
              <a:rPr lang="ru-RU" sz="1400" dirty="0">
                <a:solidFill>
                  <a:schemeClr val="bg1"/>
                </a:solidFill>
                <a:latin typeface="Tahoma" pitchFamily="34" charset="0"/>
                <a:ea typeface="Tahoma" pitchFamily="34" charset="0"/>
                <a:cs typeface="Tahoma" pitchFamily="34" charset="0"/>
              </a:rPr>
              <a:t>Общий период проведения мониторинга – </a:t>
            </a:r>
            <a:r>
              <a:rPr lang="ru-RU" sz="1400" b="1" dirty="0">
                <a:solidFill>
                  <a:schemeClr val="bg1"/>
                </a:solidFill>
                <a:latin typeface="Tahoma" pitchFamily="34" charset="0"/>
                <a:ea typeface="Tahoma" pitchFamily="34" charset="0"/>
                <a:cs typeface="Tahoma" pitchFamily="34" charset="0"/>
              </a:rPr>
              <a:t>1 год </a:t>
            </a:r>
            <a:r>
              <a:rPr lang="ru-RU" sz="1400" dirty="0">
                <a:solidFill>
                  <a:schemeClr val="bg1"/>
                </a:solidFill>
                <a:latin typeface="Tahoma" pitchFamily="34" charset="0"/>
                <a:ea typeface="Tahoma" pitchFamily="34" charset="0"/>
                <a:cs typeface="Tahoma" pitchFamily="34" charset="0"/>
              </a:rPr>
              <a:t>со дня завершения анализа</a:t>
            </a:r>
          </a:p>
          <a:p>
            <a:pPr defTabSz="914377">
              <a:defRPr/>
            </a:pPr>
            <a:r>
              <a:rPr lang="ru-RU" sz="1400" dirty="0">
                <a:solidFill>
                  <a:schemeClr val="bg1"/>
                </a:solidFill>
                <a:latin typeface="Tahoma" pitchFamily="34" charset="0"/>
                <a:ea typeface="Tahoma" pitchFamily="34" charset="0"/>
                <a:cs typeface="Tahoma" pitchFamily="34" charset="0"/>
              </a:rPr>
              <a:t>Промежуточный мониторинг </a:t>
            </a:r>
            <a:r>
              <a:rPr lang="ru-RU" sz="1400" b="1" dirty="0">
                <a:solidFill>
                  <a:schemeClr val="bg1"/>
                </a:solidFill>
                <a:latin typeface="Tahoma" pitchFamily="34" charset="0"/>
                <a:ea typeface="Tahoma" pitchFamily="34" charset="0"/>
                <a:cs typeface="Tahoma" pitchFamily="34" charset="0"/>
              </a:rPr>
              <a:t>ежеквартально</a:t>
            </a:r>
          </a:p>
          <a:p>
            <a:pPr defTabSz="914377">
              <a:defRPr/>
            </a:pPr>
            <a:endParaRPr lang="ru-RU" sz="1400" b="1" dirty="0">
              <a:solidFill>
                <a:schemeClr val="bg1"/>
              </a:solidFill>
              <a:latin typeface="Tahoma" pitchFamily="34" charset="0"/>
              <a:ea typeface="Tahoma" pitchFamily="34" charset="0"/>
              <a:cs typeface="Tahoma" pitchFamily="34" charset="0"/>
            </a:endParaRPr>
          </a:p>
          <a:p>
            <a:pPr defTabSz="914377">
              <a:defRPr/>
            </a:pPr>
            <a:r>
              <a:rPr lang="ru-RU" sz="1400" b="1" dirty="0" smtClean="0">
                <a:solidFill>
                  <a:schemeClr val="bg1"/>
                </a:solidFill>
                <a:latin typeface="Tahoma" pitchFamily="34" charset="0"/>
                <a:ea typeface="Tahoma" pitchFamily="34" charset="0"/>
                <a:cs typeface="Tahoma" pitchFamily="34" charset="0"/>
              </a:rPr>
              <a:t>УПОЛНОМОЧЕННОЕ ЛИЦО ОПРЕДЕЛЯЕТ СТАТУС ИСПОЛНЕНИЯ РЕКОМЕНДАЦИЙ</a:t>
            </a:r>
            <a:endParaRPr lang="ru-RU" sz="1400" b="1" dirty="0">
              <a:solidFill>
                <a:schemeClr val="bg1"/>
              </a:solidFill>
              <a:latin typeface="Tahoma" pitchFamily="34" charset="0"/>
              <a:ea typeface="Tahoma" pitchFamily="34" charset="0"/>
              <a:cs typeface="Tahoma" pitchFamily="34" charset="0"/>
            </a:endParaRPr>
          </a:p>
        </p:txBody>
      </p:sp>
      <p:sp>
        <p:nvSpPr>
          <p:cNvPr id="7" name="Прямоугольник 6"/>
          <p:cNvSpPr/>
          <p:nvPr/>
        </p:nvSpPr>
        <p:spPr>
          <a:xfrm>
            <a:off x="5597211" y="2058286"/>
            <a:ext cx="6613784" cy="615553"/>
          </a:xfrm>
          <a:prstGeom prst="rect">
            <a:avLst/>
          </a:prstGeom>
        </p:spPr>
        <p:txBody>
          <a:bodyPr wrap="square">
            <a:spAutoFit/>
          </a:bodyPr>
          <a:lstStyle/>
          <a:p>
            <a:pPr defTabSz="914377">
              <a:defRPr/>
            </a:pPr>
            <a:r>
              <a:rPr lang="ru-RU" sz="1200" b="1" dirty="0" smtClean="0">
                <a:solidFill>
                  <a:schemeClr val="accent1"/>
                </a:solidFill>
                <a:latin typeface="Tahoma" pitchFamily="34" charset="0"/>
                <a:ea typeface="Tahoma" pitchFamily="34" charset="0"/>
                <a:cs typeface="Tahoma" pitchFamily="34" charset="0"/>
              </a:rPr>
              <a:t>ИСПОЛНЕНА</a:t>
            </a:r>
            <a:r>
              <a:rPr lang="ru-RU" sz="1200" dirty="0" smtClean="0">
                <a:solidFill>
                  <a:schemeClr val="accent1"/>
                </a:solidFill>
                <a:latin typeface="Tahoma" pitchFamily="34" charset="0"/>
                <a:ea typeface="Tahoma" pitchFamily="34" charset="0"/>
                <a:cs typeface="Tahoma" pitchFamily="34" charset="0"/>
              </a:rPr>
              <a:t> </a:t>
            </a:r>
            <a:r>
              <a:rPr lang="en-US" sz="1200" dirty="0" smtClean="0">
                <a:solidFill>
                  <a:schemeClr val="accent1"/>
                </a:solidFill>
                <a:latin typeface="Tahoma" pitchFamily="34" charset="0"/>
                <a:ea typeface="Tahoma" pitchFamily="34" charset="0"/>
                <a:cs typeface="Tahoma" pitchFamily="34" charset="0"/>
              </a:rPr>
              <a:t/>
            </a:r>
            <a:br>
              <a:rPr lang="en-US" sz="1200" dirty="0" smtClean="0">
                <a:solidFill>
                  <a:schemeClr val="accent1"/>
                </a:solidFill>
                <a:latin typeface="Tahoma" pitchFamily="34" charset="0"/>
                <a:ea typeface="Tahoma" pitchFamily="34" charset="0"/>
                <a:cs typeface="Tahoma" pitchFamily="34" charset="0"/>
              </a:rPr>
            </a:br>
            <a:r>
              <a:rPr lang="ru-RU" sz="1100" dirty="0" smtClean="0">
                <a:solidFill>
                  <a:schemeClr val="accent1"/>
                </a:solidFill>
                <a:latin typeface="Tahoma" pitchFamily="34" charset="0"/>
                <a:ea typeface="Tahoma" pitchFamily="34" charset="0"/>
                <a:cs typeface="Tahoma" pitchFamily="34" charset="0"/>
              </a:rPr>
              <a:t>устранение выявленного коррупционного риска посредством исполнения мероприятия в соответствии с формой завершения, указанной в плане мероприятий</a:t>
            </a:r>
            <a:endParaRPr lang="ru-RU" sz="1100" dirty="0">
              <a:solidFill>
                <a:schemeClr val="accent1"/>
              </a:solidFill>
              <a:latin typeface="Tahoma" pitchFamily="34" charset="0"/>
              <a:ea typeface="Tahoma" pitchFamily="34" charset="0"/>
              <a:cs typeface="Tahoma" pitchFamily="34" charset="0"/>
            </a:endParaRPr>
          </a:p>
        </p:txBody>
      </p:sp>
      <p:sp>
        <p:nvSpPr>
          <p:cNvPr id="8" name="Прямоугольник 7"/>
          <p:cNvSpPr/>
          <p:nvPr/>
        </p:nvSpPr>
        <p:spPr>
          <a:xfrm>
            <a:off x="5541752" y="3535286"/>
            <a:ext cx="6656038" cy="615553"/>
          </a:xfrm>
          <a:prstGeom prst="rect">
            <a:avLst/>
          </a:prstGeom>
        </p:spPr>
        <p:txBody>
          <a:bodyPr wrap="square">
            <a:spAutoFit/>
          </a:bodyPr>
          <a:lstStyle/>
          <a:p>
            <a:pPr defTabSz="914377">
              <a:defRPr/>
            </a:pPr>
            <a:r>
              <a:rPr lang="ru-RU" sz="1200" b="1" dirty="0" smtClean="0">
                <a:solidFill>
                  <a:schemeClr val="accent1"/>
                </a:solidFill>
                <a:latin typeface="Tahoma" pitchFamily="34" charset="0"/>
                <a:ea typeface="Tahoma" pitchFamily="34" charset="0"/>
                <a:cs typeface="Tahoma" pitchFamily="34" charset="0"/>
              </a:rPr>
              <a:t>НЕ ИСПОЛНЕНА </a:t>
            </a:r>
            <a:r>
              <a:rPr lang="en-US" sz="1200" b="1" dirty="0" smtClean="0">
                <a:solidFill>
                  <a:schemeClr val="accent1"/>
                </a:solidFill>
                <a:latin typeface="Tahoma" pitchFamily="34" charset="0"/>
                <a:ea typeface="Tahoma" pitchFamily="34" charset="0"/>
                <a:cs typeface="Tahoma" pitchFamily="34" charset="0"/>
              </a:rPr>
              <a:t/>
            </a:r>
            <a:br>
              <a:rPr lang="en-US" sz="1200" b="1" dirty="0" smtClean="0">
                <a:solidFill>
                  <a:schemeClr val="accent1"/>
                </a:solidFill>
                <a:latin typeface="Tahoma" pitchFamily="34" charset="0"/>
                <a:ea typeface="Tahoma" pitchFamily="34" charset="0"/>
                <a:cs typeface="Tahoma" pitchFamily="34" charset="0"/>
              </a:rPr>
            </a:br>
            <a:r>
              <a:rPr lang="ru-RU" sz="1100" dirty="0" smtClean="0">
                <a:solidFill>
                  <a:schemeClr val="accent1"/>
                </a:solidFill>
                <a:latin typeface="Tahoma" pitchFamily="34" charset="0"/>
                <a:ea typeface="Tahoma" pitchFamily="34" charset="0"/>
                <a:cs typeface="Tahoma" pitchFamily="34" charset="0"/>
              </a:rPr>
              <a:t>коррупционный </a:t>
            </a:r>
            <a:r>
              <a:rPr lang="ru-RU" sz="1100" dirty="0">
                <a:solidFill>
                  <a:schemeClr val="accent1"/>
                </a:solidFill>
                <a:latin typeface="Tahoma" pitchFamily="34" charset="0"/>
                <a:ea typeface="Tahoma" pitchFamily="34" charset="0"/>
                <a:cs typeface="Tahoma" pitchFamily="34" charset="0"/>
              </a:rPr>
              <a:t>риск не устранен и не минимизирован вследствие непринятия мер по исполнению плана мероприятий</a:t>
            </a:r>
          </a:p>
        </p:txBody>
      </p:sp>
      <p:sp>
        <p:nvSpPr>
          <p:cNvPr id="18" name="Прямоугольник 17"/>
          <p:cNvSpPr/>
          <p:nvPr/>
        </p:nvSpPr>
        <p:spPr>
          <a:xfrm>
            <a:off x="5541751" y="4184471"/>
            <a:ext cx="6694915" cy="584775"/>
          </a:xfrm>
          <a:prstGeom prst="rect">
            <a:avLst/>
          </a:prstGeom>
        </p:spPr>
        <p:txBody>
          <a:bodyPr wrap="square">
            <a:spAutoFit/>
          </a:bodyPr>
          <a:lstStyle/>
          <a:p>
            <a:pPr defTabSz="914377">
              <a:defRPr/>
            </a:pPr>
            <a:r>
              <a:rPr lang="ru-RU" sz="1200" b="1" dirty="0" smtClean="0">
                <a:solidFill>
                  <a:schemeClr val="accent1"/>
                </a:solidFill>
                <a:latin typeface="Tahoma" pitchFamily="34" charset="0"/>
                <a:ea typeface="Tahoma" pitchFamily="34" charset="0"/>
                <a:cs typeface="Tahoma" pitchFamily="34" charset="0"/>
              </a:rPr>
              <a:t>УТРАТИЛА АКТУАЛЬНОСТЬ </a:t>
            </a:r>
            <a:endParaRPr lang="en-US" sz="1200" b="1" dirty="0" smtClean="0">
              <a:solidFill>
                <a:schemeClr val="accent1"/>
              </a:solidFill>
              <a:latin typeface="Tahoma" pitchFamily="34" charset="0"/>
              <a:ea typeface="Tahoma" pitchFamily="34" charset="0"/>
              <a:cs typeface="Tahoma" pitchFamily="34" charset="0"/>
            </a:endParaRPr>
          </a:p>
          <a:p>
            <a:pPr defTabSz="914377">
              <a:defRPr/>
            </a:pPr>
            <a:r>
              <a:rPr lang="ru-RU" sz="1000" dirty="0" smtClean="0">
                <a:solidFill>
                  <a:schemeClr val="accent1"/>
                </a:solidFill>
                <a:latin typeface="Tahoma" pitchFamily="34" charset="0"/>
                <a:ea typeface="Tahoma" pitchFamily="34" charset="0"/>
                <a:cs typeface="Tahoma" pitchFamily="34" charset="0"/>
              </a:rPr>
              <a:t>невозможность </a:t>
            </a:r>
            <a:r>
              <a:rPr lang="ru-RU" sz="1000" dirty="0">
                <a:solidFill>
                  <a:schemeClr val="accent1"/>
                </a:solidFill>
                <a:latin typeface="Tahoma" pitchFamily="34" charset="0"/>
                <a:ea typeface="Tahoma" pitchFamily="34" charset="0"/>
                <a:cs typeface="Tahoma" pitchFamily="34" charset="0"/>
              </a:rPr>
              <a:t>или нецелесообразность исполнения мероприятия по объективным причинам (изменения в законодательстве, реорганизация или упразднение юридического лица, передача функций и др.).</a:t>
            </a:r>
          </a:p>
        </p:txBody>
      </p:sp>
      <p:sp>
        <p:nvSpPr>
          <p:cNvPr id="21" name="Прямоугольник 20"/>
          <p:cNvSpPr/>
          <p:nvPr/>
        </p:nvSpPr>
        <p:spPr>
          <a:xfrm>
            <a:off x="5554958" y="4903805"/>
            <a:ext cx="6675598" cy="1815882"/>
          </a:xfrm>
          <a:prstGeom prst="rect">
            <a:avLst/>
          </a:prstGeom>
        </p:spPr>
        <p:txBody>
          <a:bodyPr wrap="square">
            <a:spAutoFit/>
          </a:bodyPr>
          <a:lstStyle/>
          <a:p>
            <a:pPr algn="just" defTabSz="914377">
              <a:defRPr/>
            </a:pPr>
            <a:r>
              <a:rPr lang="ru-RU" sz="1600" dirty="0">
                <a:solidFill>
                  <a:srgbClr val="FFFFFF"/>
                </a:solidFill>
                <a:latin typeface="Arial" panose="020B0604020202020204" pitchFamily="34" charset="0"/>
                <a:cs typeface="Arial" panose="020B0604020202020204" pitchFamily="34" charset="0"/>
              </a:rPr>
              <a:t>В случае неисполнения или неполного исполнения объектом анализа рекомендаций уполномоченное лицо для принятия мер реагирования вносит соответствующую информацию руководителю госоргана, организации, субъекта </a:t>
            </a:r>
            <a:r>
              <a:rPr lang="ru-RU" sz="1600" dirty="0" err="1">
                <a:solidFill>
                  <a:srgbClr val="FFFFFF"/>
                </a:solidFill>
                <a:latin typeface="Arial" panose="020B0604020202020204" pitchFamily="34" charset="0"/>
                <a:cs typeface="Arial" panose="020B0604020202020204" pitchFamily="34" charset="0"/>
              </a:rPr>
              <a:t>квазигосударственного</a:t>
            </a:r>
            <a:r>
              <a:rPr lang="ru-RU" sz="1600" dirty="0">
                <a:solidFill>
                  <a:srgbClr val="FFFFFF"/>
                </a:solidFill>
                <a:latin typeface="Arial" panose="020B0604020202020204" pitchFamily="34" charset="0"/>
                <a:cs typeface="Arial" panose="020B0604020202020204" pitchFamily="34" charset="0"/>
              </a:rPr>
              <a:t> сектора.</a:t>
            </a:r>
          </a:p>
          <a:p>
            <a:pPr algn="just" defTabSz="914377">
              <a:defRPr/>
            </a:pPr>
            <a:endParaRPr lang="ru-RU" sz="1600" dirty="0">
              <a:solidFill>
                <a:srgbClr val="FFFFFF"/>
              </a:solidFill>
              <a:latin typeface="Arial" panose="020B0604020202020204" pitchFamily="34" charset="0"/>
              <a:cs typeface="Arial" panose="020B0604020202020204" pitchFamily="34" charset="0"/>
            </a:endParaRPr>
          </a:p>
          <a:p>
            <a:pPr algn="just" defTabSz="914377">
              <a:defRPr/>
            </a:pPr>
            <a:r>
              <a:rPr lang="ru-RU" sz="1600" dirty="0">
                <a:solidFill>
                  <a:srgbClr val="FFFFFF"/>
                </a:solidFill>
                <a:latin typeface="Arial" panose="020B0604020202020204" pitchFamily="34" charset="0"/>
                <a:cs typeface="Arial" panose="020B0604020202020204" pitchFamily="34" charset="0"/>
              </a:rPr>
              <a:t>Результатах мониторинга размещаются на </a:t>
            </a:r>
            <a:r>
              <a:rPr lang="ru-RU" sz="1600" dirty="0" err="1">
                <a:solidFill>
                  <a:srgbClr val="FFFFFF"/>
                </a:solidFill>
                <a:latin typeface="Arial" panose="020B0604020202020204" pitchFamily="34" charset="0"/>
                <a:cs typeface="Arial" panose="020B0604020202020204" pitchFamily="34" charset="0"/>
              </a:rPr>
              <a:t>интернет-ресурсе</a:t>
            </a:r>
            <a:r>
              <a:rPr lang="ru-RU" sz="1600" dirty="0">
                <a:solidFill>
                  <a:srgbClr val="FFFFFF"/>
                </a:solidFill>
                <a:latin typeface="Arial" panose="020B0604020202020204" pitchFamily="34" charset="0"/>
                <a:cs typeface="Arial" panose="020B0604020202020204" pitchFamily="34" charset="0"/>
              </a:rPr>
              <a:t> госоргана, организации, субъекта </a:t>
            </a:r>
            <a:r>
              <a:rPr lang="ru-RU" sz="1600" dirty="0" err="1">
                <a:solidFill>
                  <a:srgbClr val="FFFFFF"/>
                </a:solidFill>
                <a:latin typeface="Arial" panose="020B0604020202020204" pitchFamily="34" charset="0"/>
                <a:cs typeface="Arial" panose="020B0604020202020204" pitchFamily="34" charset="0"/>
              </a:rPr>
              <a:t>квазигосударственного</a:t>
            </a:r>
            <a:r>
              <a:rPr lang="ru-RU" sz="1600" dirty="0">
                <a:solidFill>
                  <a:srgbClr val="FFFFFF"/>
                </a:solidFill>
                <a:latin typeface="Arial" panose="020B0604020202020204" pitchFamily="34" charset="0"/>
                <a:cs typeface="Arial" panose="020B0604020202020204" pitchFamily="34" charset="0"/>
              </a:rPr>
              <a:t> сектора</a:t>
            </a:r>
            <a:endParaRPr lang="ru-RU" sz="1600" dirty="0"/>
          </a:p>
        </p:txBody>
      </p:sp>
      <p:sp>
        <p:nvSpPr>
          <p:cNvPr id="22" name="Прямоугольник 21"/>
          <p:cNvSpPr/>
          <p:nvPr/>
        </p:nvSpPr>
        <p:spPr>
          <a:xfrm>
            <a:off x="5538486" y="2846670"/>
            <a:ext cx="6656038" cy="615553"/>
          </a:xfrm>
          <a:prstGeom prst="rect">
            <a:avLst/>
          </a:prstGeom>
        </p:spPr>
        <p:txBody>
          <a:bodyPr wrap="square">
            <a:spAutoFit/>
          </a:bodyPr>
          <a:lstStyle/>
          <a:p>
            <a:pPr defTabSz="914377">
              <a:defRPr/>
            </a:pPr>
            <a:r>
              <a:rPr lang="ru-RU" sz="1200" b="1" dirty="0" smtClean="0">
                <a:solidFill>
                  <a:schemeClr val="accent1"/>
                </a:solidFill>
                <a:latin typeface="Tahoma" pitchFamily="34" charset="0"/>
                <a:ea typeface="Tahoma" pitchFamily="34" charset="0"/>
                <a:cs typeface="Tahoma" pitchFamily="34" charset="0"/>
              </a:rPr>
              <a:t>ИСПОЛНЕНА ЧАСТИЧНО</a:t>
            </a:r>
            <a:endParaRPr lang="en-US" sz="1200" b="1" dirty="0" smtClean="0">
              <a:solidFill>
                <a:schemeClr val="accent1"/>
              </a:solidFill>
              <a:latin typeface="Tahoma" pitchFamily="34" charset="0"/>
              <a:ea typeface="Tahoma" pitchFamily="34" charset="0"/>
              <a:cs typeface="Tahoma" pitchFamily="34" charset="0"/>
            </a:endParaRPr>
          </a:p>
          <a:p>
            <a:pPr defTabSz="914377">
              <a:defRPr/>
            </a:pPr>
            <a:r>
              <a:rPr lang="ru-RU" sz="1100" dirty="0" smtClean="0">
                <a:solidFill>
                  <a:schemeClr val="accent1"/>
                </a:solidFill>
                <a:latin typeface="Tahoma" pitchFamily="34" charset="0"/>
                <a:ea typeface="Tahoma" pitchFamily="34" charset="0"/>
                <a:cs typeface="Tahoma" pitchFamily="34" charset="0"/>
              </a:rPr>
              <a:t>коррупционный </a:t>
            </a:r>
            <a:r>
              <a:rPr lang="ru-RU" sz="1100" dirty="0">
                <a:solidFill>
                  <a:schemeClr val="accent1"/>
                </a:solidFill>
                <a:latin typeface="Tahoma" pitchFamily="34" charset="0"/>
                <a:ea typeface="Tahoma" pitchFamily="34" charset="0"/>
                <a:cs typeface="Tahoma" pitchFamily="34" charset="0"/>
              </a:rPr>
              <a:t>риск не устранен или минимизирован в незначительной степени вследствие исполнения мероприятия не в полном объеме</a:t>
            </a:r>
          </a:p>
        </p:txBody>
      </p:sp>
    </p:spTree>
    <p:extLst>
      <p:ext uri="{BB962C8B-B14F-4D97-AF65-F5344CB8AC3E}">
        <p14:creationId xmlns:p14="http://schemas.microsoft.com/office/powerpoint/2010/main" xmlns="" val="318712317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21794"/>
            <a:ext cx="10820400" cy="5486400"/>
          </a:xfrm>
          <a:prstGeom prst="rect">
            <a:avLst/>
          </a:prstGeom>
          <a:solidFill>
            <a:srgbClr val="0E344E"/>
          </a:solidFill>
        </p:spPr>
      </p:sp>
      <p:sp>
        <p:nvSpPr>
          <p:cNvPr id="3" name="AutoShape 3"/>
          <p:cNvSpPr/>
          <p:nvPr/>
        </p:nvSpPr>
        <p:spPr>
          <a:xfrm>
            <a:off x="641227" y="2170633"/>
            <a:ext cx="4822693" cy="2073384"/>
          </a:xfrm>
          <a:prstGeom prst="rect">
            <a:avLst/>
          </a:prstGeom>
          <a:solidFill>
            <a:srgbClr val="ABDFEB"/>
          </a:solidFill>
        </p:spPr>
      </p:sp>
      <p:grpSp>
        <p:nvGrpSpPr>
          <p:cNvPr id="4" name="Group 4"/>
          <p:cNvGrpSpPr/>
          <p:nvPr/>
        </p:nvGrpSpPr>
        <p:grpSpPr>
          <a:xfrm>
            <a:off x="6017085" y="2869317"/>
            <a:ext cx="231915" cy="2319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F6F6"/>
            </a:solidFill>
          </p:spPr>
        </p:sp>
      </p:grpSp>
      <p:grpSp>
        <p:nvGrpSpPr>
          <p:cNvPr id="6" name="Group 6"/>
          <p:cNvGrpSpPr/>
          <p:nvPr/>
        </p:nvGrpSpPr>
        <p:grpSpPr>
          <a:xfrm>
            <a:off x="6020933" y="3482484"/>
            <a:ext cx="231915" cy="23191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F6F6"/>
            </a:solidFill>
          </p:spPr>
        </p:sp>
      </p:grpSp>
      <p:sp>
        <p:nvSpPr>
          <p:cNvPr id="10" name="TextBox 10"/>
          <p:cNvSpPr txBox="1"/>
          <p:nvPr/>
        </p:nvSpPr>
        <p:spPr>
          <a:xfrm>
            <a:off x="576221" y="2329173"/>
            <a:ext cx="4952703" cy="1897955"/>
          </a:xfrm>
          <a:prstGeom prst="rect">
            <a:avLst/>
          </a:prstGeom>
        </p:spPr>
        <p:txBody>
          <a:bodyPr wrap="square" lIns="0" tIns="0" rIns="0" bIns="0" rtlCol="0" anchor="t">
            <a:spAutoFit/>
          </a:bodyPr>
          <a:lstStyle/>
          <a:p>
            <a:pPr algn="ctr" defTabSz="609630">
              <a:lnSpc>
                <a:spcPts val="3696"/>
              </a:lnSpc>
            </a:pPr>
            <a:r>
              <a:rPr lang="kk-KZ" sz="2800" b="1" spc="26" dirty="0">
                <a:solidFill>
                  <a:srgbClr val="0E344E"/>
                </a:solidFill>
                <a:latin typeface="Arial" panose="020B0604020202020204" pitchFamily="34" charset="0"/>
                <a:cs typeface="Arial" panose="020B0604020202020204" pitchFamily="34" charset="0"/>
              </a:rPr>
              <a:t>Решение о проведении </a:t>
            </a:r>
            <a:r>
              <a:rPr lang="kk-KZ" sz="2800" b="1" spc="26" dirty="0" smtClean="0">
                <a:solidFill>
                  <a:srgbClr val="0E344E"/>
                </a:solidFill>
                <a:latin typeface="Arial" panose="020B0604020202020204" pitchFamily="34" charset="0"/>
                <a:cs typeface="Arial" panose="020B0604020202020204" pitchFamily="34" charset="0"/>
              </a:rPr>
              <a:t>внутреннего анализа коррупционных рисков</a:t>
            </a:r>
            <a:endParaRPr lang="kk-KZ" sz="2800" b="1" spc="26" dirty="0">
              <a:solidFill>
                <a:srgbClr val="0E344E"/>
              </a:solidFill>
              <a:latin typeface="Arial" panose="020B0604020202020204" pitchFamily="34" charset="0"/>
              <a:cs typeface="Arial" panose="020B0604020202020204" pitchFamily="34" charset="0"/>
            </a:endParaRPr>
          </a:p>
          <a:p>
            <a:pPr algn="ctr" defTabSz="609630">
              <a:lnSpc>
                <a:spcPts val="3696"/>
              </a:lnSpc>
            </a:pPr>
            <a:r>
              <a:rPr lang="kk-KZ" sz="2800" b="1" spc="26" dirty="0">
                <a:solidFill>
                  <a:srgbClr val="0E344E"/>
                </a:solidFill>
                <a:latin typeface="Arial" panose="020B0604020202020204" pitchFamily="34" charset="0"/>
                <a:cs typeface="Arial" panose="020B0604020202020204" pitchFamily="34" charset="0"/>
              </a:rPr>
              <a:t> ПРИКАЗ</a:t>
            </a:r>
            <a:endParaRPr lang="en-US" sz="2800" b="1" spc="26" dirty="0">
              <a:solidFill>
                <a:srgbClr val="0E344E"/>
              </a:solidFill>
              <a:latin typeface="Arial" panose="020B0604020202020204" pitchFamily="34" charset="0"/>
              <a:cs typeface="Arial" panose="020B0604020202020204" pitchFamily="34" charset="0"/>
            </a:endParaRPr>
          </a:p>
        </p:txBody>
      </p:sp>
      <p:sp>
        <p:nvSpPr>
          <p:cNvPr id="12" name="TextBox 12"/>
          <p:cNvSpPr txBox="1"/>
          <p:nvPr/>
        </p:nvSpPr>
        <p:spPr>
          <a:xfrm>
            <a:off x="6615858" y="2207229"/>
            <a:ext cx="4742991" cy="2526333"/>
          </a:xfrm>
          <a:prstGeom prst="rect">
            <a:avLst/>
          </a:prstGeom>
        </p:spPr>
        <p:txBody>
          <a:bodyPr wrap="square" lIns="0" tIns="0" rIns="0" bIns="0" rtlCol="0" anchor="t">
            <a:spAutoFit/>
          </a:bodyPr>
          <a:lstStyle/>
          <a:p>
            <a:r>
              <a:rPr lang="kk-KZ" sz="2000" b="1" dirty="0">
                <a:solidFill>
                  <a:prstClr val="white"/>
                </a:solidFill>
                <a:latin typeface="Arial" panose="020B0604020202020204" pitchFamily="34" charset="0"/>
                <a:cs typeface="Arial" panose="020B0604020202020204" pitchFamily="34" charset="0"/>
              </a:rPr>
              <a:t>РУКОВОДИТЕЛИ:</a:t>
            </a:r>
            <a:endParaRPr lang="ru-RU" sz="2000" b="1" dirty="0">
              <a:solidFill>
                <a:prstClr val="whit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sz="2000" dirty="0">
              <a:solidFill>
                <a:prstClr val="white"/>
              </a:solidFill>
              <a:latin typeface="Arial" panose="020B0604020202020204" pitchFamily="34" charset="0"/>
              <a:cs typeface="Arial" panose="020B0604020202020204" pitchFamily="34" charset="0"/>
            </a:endParaRPr>
          </a:p>
          <a:p>
            <a:r>
              <a:rPr lang="ru-RU" sz="2000" dirty="0">
                <a:solidFill>
                  <a:prstClr val="white"/>
                </a:solidFill>
                <a:latin typeface="Arial" panose="020B0604020202020204" pitchFamily="34" charset="0"/>
                <a:cs typeface="Arial" panose="020B0604020202020204" pitchFamily="34" charset="0"/>
              </a:rPr>
              <a:t>госоргана и его ведомства; </a:t>
            </a:r>
          </a:p>
          <a:p>
            <a:endParaRPr lang="ru-RU" sz="2000" dirty="0">
              <a:solidFill>
                <a:prstClr val="white"/>
              </a:solidFill>
              <a:latin typeface="Arial" panose="020B0604020202020204" pitchFamily="34" charset="0"/>
              <a:cs typeface="Arial" panose="020B0604020202020204" pitchFamily="34" charset="0"/>
            </a:endParaRPr>
          </a:p>
          <a:p>
            <a:r>
              <a:rPr lang="ru-RU" sz="2000" dirty="0">
                <a:solidFill>
                  <a:prstClr val="white"/>
                </a:solidFill>
                <a:latin typeface="Arial" panose="020B0604020202020204" pitchFamily="34" charset="0"/>
                <a:cs typeface="Arial" panose="020B0604020202020204" pitchFamily="34" charset="0"/>
              </a:rPr>
              <a:t>организации, субъектов </a:t>
            </a:r>
            <a:r>
              <a:rPr lang="ru-RU" sz="2000" dirty="0" err="1">
                <a:solidFill>
                  <a:prstClr val="white"/>
                </a:solidFill>
                <a:latin typeface="Arial" panose="020B0604020202020204" pitchFamily="34" charset="0"/>
                <a:cs typeface="Arial" panose="020B0604020202020204" pitchFamily="34" charset="0"/>
              </a:rPr>
              <a:t>квазигоссектора</a:t>
            </a:r>
            <a:r>
              <a:rPr lang="ru-RU" sz="2000" dirty="0">
                <a:solidFill>
                  <a:prstClr val="white"/>
                </a:solidFill>
                <a:latin typeface="Arial" panose="020B0604020202020204" pitchFamily="34" charset="0"/>
                <a:cs typeface="Arial" panose="020B0604020202020204" pitchFamily="34" charset="0"/>
              </a:rPr>
              <a:t>, осуществляющие текущее руководство их деятельностью</a:t>
            </a:r>
          </a:p>
          <a:p>
            <a:pPr defTabSz="609630">
              <a:lnSpc>
                <a:spcPts val="2850"/>
              </a:lnSpc>
            </a:pPr>
            <a:endParaRPr lang="en-US" sz="1900" spc="19" dirty="0">
              <a:solidFill>
                <a:srgbClr val="FFFFFF"/>
              </a:solidFill>
              <a:latin typeface="Oswald"/>
            </a:endParaRPr>
          </a:p>
        </p:txBody>
      </p:sp>
      <p:sp>
        <p:nvSpPr>
          <p:cNvPr id="17" name="Slide Number Placeholder 8">
            <a:extLst>
              <a:ext uri="{FF2B5EF4-FFF2-40B4-BE49-F238E27FC236}">
                <a16:creationId xmlns:a16="http://schemas.microsoft.com/office/drawing/2014/main" xmlns="" id="{9BE8862C-21B3-C64B-87A2-0859EEA17440}"/>
              </a:ext>
            </a:extLst>
          </p:cNvPr>
          <p:cNvSpPr>
            <a:spLocks noGrp="1"/>
          </p:cNvSpPr>
          <p:nvPr>
            <p:ph type="sldNum" sz="quarter" idx="12"/>
          </p:nvPr>
        </p:nvSpPr>
        <p:spPr>
          <a:xfrm>
            <a:off x="8987348" y="6388526"/>
            <a:ext cx="2743200" cy="365125"/>
          </a:xfrm>
        </p:spPr>
        <p:txBody>
          <a:bodyPr/>
          <a:lstStyle/>
          <a:p>
            <a:pPr>
              <a:defRPr/>
            </a:pPr>
            <a:r>
              <a:rPr lang="ru-RU" sz="1400" dirty="0" smtClean="0">
                <a:solidFill>
                  <a:prstClr val="black">
                    <a:tint val="75000"/>
                  </a:prstClr>
                </a:solidFill>
                <a:latin typeface="Arial" panose="020B0604020202020204" pitchFamily="34" charset="0"/>
                <a:cs typeface="Arial" panose="020B0604020202020204" pitchFamily="34" charset="0"/>
              </a:rPr>
              <a:t>7</a:t>
            </a:r>
            <a:endParaRPr lang="ru-RU" sz="1400" dirty="0">
              <a:solidFill>
                <a:prstClr val="black">
                  <a:tint val="75000"/>
                </a:prstClr>
              </a:solidFill>
              <a:latin typeface="Arial" panose="020B0604020202020204" pitchFamily="34" charset="0"/>
              <a:cs typeface="Arial" panose="020B0604020202020204" pitchFamily="34" charset="0"/>
            </a:endParaRPr>
          </a:p>
        </p:txBody>
      </p:sp>
      <p:sp>
        <p:nvSpPr>
          <p:cNvPr id="18" name="Rectangle 6">
            <a:extLst>
              <a:ext uri="{FF2B5EF4-FFF2-40B4-BE49-F238E27FC236}">
                <a16:creationId xmlns:a16="http://schemas.microsoft.com/office/drawing/2014/main" xmlns="" id="{A6D5175C-84D9-754F-8DB9-0876E95B68B3}"/>
              </a:ext>
            </a:extLst>
          </p:cNvPr>
          <p:cNvSpPr/>
          <p:nvPr/>
        </p:nvSpPr>
        <p:spPr>
          <a:xfrm>
            <a:off x="2794412" y="621796"/>
            <a:ext cx="6603176" cy="738699"/>
          </a:xfrm>
          <a:prstGeom prst="rect">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prstClr val="white"/>
                </a:solidFill>
                <a:latin typeface="Arial" panose="020B0604020202020204" pitchFamily="34" charset="0"/>
                <a:cs typeface="Arial" panose="020B0604020202020204" pitchFamily="34" charset="0"/>
              </a:rPr>
              <a:t>ОСНОВАНИЕ</a:t>
            </a:r>
            <a:endParaRPr lang="en-US"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3082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25" y="-9525"/>
            <a:ext cx="12182475" cy="68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Прямоугольник 16"/>
          <p:cNvSpPr/>
          <p:nvPr/>
        </p:nvSpPr>
        <p:spPr>
          <a:xfrm>
            <a:off x="6338656" y="660438"/>
            <a:ext cx="5557421" cy="584775"/>
          </a:xfrm>
          <a:prstGeom prst="rect">
            <a:avLst/>
          </a:prstGeom>
        </p:spPr>
        <p:txBody>
          <a:bodyPr wrap="square">
            <a:spAutoFit/>
          </a:bodyPr>
          <a:lstStyle/>
          <a:p>
            <a:pPr algn="ctr"/>
            <a:r>
              <a:rPr lang="ru-RU" b="1" dirty="0" smtClean="0">
                <a:solidFill>
                  <a:schemeClr val="bg1"/>
                </a:solidFill>
                <a:latin typeface="Tahoma" pitchFamily="34" charset="0"/>
                <a:ea typeface="Tahoma" pitchFamily="34" charset="0"/>
                <a:cs typeface="Tahoma" pitchFamily="34" charset="0"/>
              </a:rPr>
              <a:t>ОБЪЕКТ</a:t>
            </a:r>
            <a:r>
              <a:rPr lang="ru-RU" sz="2400" dirty="0">
                <a:solidFill>
                  <a:schemeClr val="bg1"/>
                </a:solidFill>
                <a:latin typeface="Tahoma" pitchFamily="34" charset="0"/>
                <a:ea typeface="Tahoma" pitchFamily="34" charset="0"/>
                <a:cs typeface="Tahoma" pitchFamily="34" charset="0"/>
              </a:rPr>
              <a:t/>
            </a:r>
            <a:br>
              <a:rPr lang="ru-RU" sz="2400" dirty="0">
                <a:solidFill>
                  <a:schemeClr val="bg1"/>
                </a:solidFill>
                <a:latin typeface="Tahoma" pitchFamily="34" charset="0"/>
                <a:ea typeface="Tahoma" pitchFamily="34" charset="0"/>
                <a:cs typeface="Tahoma" pitchFamily="34" charset="0"/>
              </a:rPr>
            </a:br>
            <a:r>
              <a:rPr lang="ru-RU" sz="1400" dirty="0">
                <a:solidFill>
                  <a:schemeClr val="bg1"/>
                </a:solidFill>
                <a:latin typeface="Tahoma" pitchFamily="34" charset="0"/>
                <a:ea typeface="Tahoma" pitchFamily="34" charset="0"/>
                <a:cs typeface="Tahoma" pitchFamily="34" charset="0"/>
              </a:rPr>
              <a:t>(подразделение, деятельность которого подлежит анализу)</a:t>
            </a:r>
          </a:p>
        </p:txBody>
      </p:sp>
      <p:sp>
        <p:nvSpPr>
          <p:cNvPr id="21" name="Прямоугольник 20"/>
          <p:cNvSpPr/>
          <p:nvPr/>
        </p:nvSpPr>
        <p:spPr>
          <a:xfrm>
            <a:off x="6676009" y="1825737"/>
            <a:ext cx="4314548" cy="830997"/>
          </a:xfrm>
          <a:prstGeom prst="rect">
            <a:avLst/>
          </a:prstGeom>
        </p:spPr>
        <p:txBody>
          <a:bodyPr wrap="square">
            <a:spAutoFit/>
          </a:bodyPr>
          <a:lstStyle/>
          <a:p>
            <a:pPr algn="ctr"/>
            <a:r>
              <a:rPr lang="ru-RU" sz="2000" b="1" dirty="0" smtClean="0">
                <a:solidFill>
                  <a:schemeClr val="bg1"/>
                </a:solidFill>
                <a:latin typeface="Tahoma" pitchFamily="34" charset="0"/>
                <a:ea typeface="Tahoma" pitchFamily="34" charset="0"/>
                <a:cs typeface="Tahoma" pitchFamily="34" charset="0"/>
              </a:rPr>
              <a:t>НАПРАВЛЕНИЯ АНАЛИЗА</a:t>
            </a:r>
            <a:br>
              <a:rPr lang="ru-RU" sz="2000" b="1" dirty="0" smtClean="0">
                <a:solidFill>
                  <a:schemeClr val="bg1"/>
                </a:solidFill>
                <a:latin typeface="Tahoma" pitchFamily="34" charset="0"/>
                <a:ea typeface="Tahoma" pitchFamily="34" charset="0"/>
                <a:cs typeface="Tahoma" pitchFamily="34" charset="0"/>
              </a:rPr>
            </a:br>
            <a:r>
              <a:rPr lang="ru-RU" sz="1400" dirty="0" smtClean="0">
                <a:solidFill>
                  <a:schemeClr val="bg1"/>
                </a:solidFill>
                <a:latin typeface="Tahoma" pitchFamily="34" charset="0"/>
                <a:ea typeface="Tahoma" pitchFamily="34" charset="0"/>
                <a:cs typeface="Tahoma" pitchFamily="34" charset="0"/>
              </a:rPr>
              <a:t>(</a:t>
            </a:r>
            <a:r>
              <a:rPr lang="ru-RU" sz="1400" dirty="0">
                <a:solidFill>
                  <a:schemeClr val="bg1"/>
                </a:solidFill>
                <a:latin typeface="Tahoma" pitchFamily="34" charset="0"/>
                <a:ea typeface="Tahoma" pitchFamily="34" charset="0"/>
                <a:cs typeface="Tahoma" pitchFamily="34" charset="0"/>
              </a:rPr>
              <a:t>НПА, организационно-управленческая деятельность)</a:t>
            </a:r>
          </a:p>
        </p:txBody>
      </p:sp>
      <p:sp>
        <p:nvSpPr>
          <p:cNvPr id="22" name="Прямоугольник 21"/>
          <p:cNvSpPr/>
          <p:nvPr/>
        </p:nvSpPr>
        <p:spPr>
          <a:xfrm>
            <a:off x="6676009" y="2835467"/>
            <a:ext cx="3657599" cy="1046440"/>
          </a:xfrm>
          <a:prstGeom prst="rect">
            <a:avLst/>
          </a:prstGeom>
        </p:spPr>
        <p:txBody>
          <a:bodyPr wrap="square">
            <a:spAutoFit/>
          </a:bodyPr>
          <a:lstStyle/>
          <a:p>
            <a:pPr algn="ctr"/>
            <a:r>
              <a:rPr lang="kk-KZ" sz="2000" b="1" dirty="0" smtClean="0">
                <a:solidFill>
                  <a:schemeClr val="bg1"/>
                </a:solidFill>
                <a:latin typeface="Tahoma" pitchFamily="34" charset="0"/>
                <a:ea typeface="Tahoma" pitchFamily="34" charset="0"/>
                <a:cs typeface="Tahoma" pitchFamily="34" charset="0"/>
              </a:rPr>
              <a:t>КТО ПРОВОДИТ АНАЛИЗ</a:t>
            </a:r>
          </a:p>
          <a:p>
            <a:pPr algn="ctr"/>
            <a:r>
              <a:rPr lang="ru-RU" sz="1400" dirty="0">
                <a:solidFill>
                  <a:schemeClr val="bg1"/>
                </a:solidFill>
                <a:latin typeface="Tahoma" pitchFamily="34" charset="0"/>
                <a:ea typeface="Tahoma" pitchFamily="34" charset="0"/>
                <a:cs typeface="Tahoma" pitchFamily="34" charset="0"/>
              </a:rPr>
              <a:t>(должностное </a:t>
            </a:r>
            <a:r>
              <a:rPr lang="ru-RU" sz="1400" dirty="0" smtClean="0">
                <a:solidFill>
                  <a:schemeClr val="bg1"/>
                </a:solidFill>
                <a:latin typeface="Tahoma" pitchFamily="34" charset="0"/>
                <a:ea typeface="Tahoma" pitchFamily="34" charset="0"/>
                <a:cs typeface="Tahoma" pitchFamily="34" charset="0"/>
              </a:rPr>
              <a:t>лицо</a:t>
            </a:r>
            <a:r>
              <a:rPr lang="en-US" sz="1400" dirty="0" smtClean="0">
                <a:solidFill>
                  <a:schemeClr val="bg1"/>
                </a:solidFill>
                <a:latin typeface="Tahoma" pitchFamily="34" charset="0"/>
                <a:ea typeface="Tahoma" pitchFamily="34" charset="0"/>
                <a:cs typeface="Tahoma" pitchFamily="34" charset="0"/>
              </a:rPr>
              <a:t>, </a:t>
            </a:r>
            <a:r>
              <a:rPr lang="ru-RU" sz="1400" dirty="0" smtClean="0">
                <a:solidFill>
                  <a:schemeClr val="bg1"/>
                </a:solidFill>
                <a:latin typeface="Tahoma" pitchFamily="34" charset="0"/>
                <a:ea typeface="Tahoma" pitchFamily="34" charset="0"/>
                <a:cs typeface="Tahoma" pitchFamily="34" charset="0"/>
              </a:rPr>
              <a:t>структурное </a:t>
            </a:r>
            <a:r>
              <a:rPr lang="ru-RU" sz="1400" dirty="0">
                <a:solidFill>
                  <a:schemeClr val="bg1"/>
                </a:solidFill>
                <a:latin typeface="Tahoma" pitchFamily="34" charset="0"/>
                <a:ea typeface="Tahoma" pitchFamily="34" charset="0"/>
                <a:cs typeface="Tahoma" pitchFamily="34" charset="0"/>
              </a:rPr>
              <a:t>подразделение</a:t>
            </a:r>
            <a:r>
              <a:rPr lang="ru-RU" sz="1400" dirty="0" smtClean="0">
                <a:solidFill>
                  <a:schemeClr val="bg1"/>
                </a:solidFill>
                <a:latin typeface="Tahoma" pitchFamily="34" charset="0"/>
                <a:ea typeface="Tahoma" pitchFamily="34" charset="0"/>
                <a:cs typeface="Tahoma" pitchFamily="34" charset="0"/>
              </a:rPr>
              <a:t>, </a:t>
            </a:r>
            <a:r>
              <a:rPr lang="ru-RU" sz="1400" dirty="0">
                <a:solidFill>
                  <a:schemeClr val="bg1"/>
                </a:solidFill>
                <a:latin typeface="Tahoma" pitchFamily="34" charset="0"/>
                <a:ea typeface="Tahoma" pitchFamily="34" charset="0"/>
                <a:cs typeface="Tahoma" pitchFamily="34" charset="0"/>
              </a:rPr>
              <a:t>рабочая </a:t>
            </a:r>
            <a:r>
              <a:rPr lang="ru-RU" sz="1400" dirty="0" smtClean="0">
                <a:solidFill>
                  <a:schemeClr val="bg1"/>
                </a:solidFill>
                <a:latin typeface="Tahoma" pitchFamily="34" charset="0"/>
                <a:ea typeface="Tahoma" pitchFamily="34" charset="0"/>
                <a:cs typeface="Tahoma" pitchFamily="34" charset="0"/>
              </a:rPr>
              <a:t>группа,</a:t>
            </a:r>
            <a:r>
              <a:rPr lang="en-US" sz="1400" dirty="0" smtClean="0">
                <a:solidFill>
                  <a:schemeClr val="bg1"/>
                </a:solidFill>
                <a:latin typeface="Tahoma" pitchFamily="34" charset="0"/>
                <a:ea typeface="Tahoma" pitchFamily="34" charset="0"/>
                <a:cs typeface="Tahoma" pitchFamily="34" charset="0"/>
              </a:rPr>
              <a:t> </a:t>
            </a:r>
            <a:r>
              <a:rPr lang="ru-RU" sz="1400" dirty="0" smtClean="0">
                <a:solidFill>
                  <a:schemeClr val="bg1"/>
                </a:solidFill>
                <a:latin typeface="Tahoma" pitchFamily="34" charset="0"/>
                <a:ea typeface="Tahoma" pitchFamily="34" charset="0"/>
                <a:cs typeface="Tahoma" pitchFamily="34" charset="0"/>
              </a:rPr>
              <a:t>привлеченные </a:t>
            </a:r>
            <a:r>
              <a:rPr lang="ru-RU" sz="1400" dirty="0">
                <a:solidFill>
                  <a:schemeClr val="bg1"/>
                </a:solidFill>
                <a:latin typeface="Tahoma" pitchFamily="34" charset="0"/>
                <a:ea typeface="Tahoma" pitchFamily="34" charset="0"/>
                <a:cs typeface="Tahoma" pitchFamily="34" charset="0"/>
              </a:rPr>
              <a:t>специалисты)</a:t>
            </a:r>
          </a:p>
        </p:txBody>
      </p:sp>
      <p:sp>
        <p:nvSpPr>
          <p:cNvPr id="2" name="Прямоугольник 1"/>
          <p:cNvSpPr/>
          <p:nvPr/>
        </p:nvSpPr>
        <p:spPr>
          <a:xfrm>
            <a:off x="7194954" y="4268340"/>
            <a:ext cx="1832553" cy="646331"/>
          </a:xfrm>
          <a:prstGeom prst="rect">
            <a:avLst/>
          </a:prstGeom>
        </p:spPr>
        <p:txBody>
          <a:bodyPr wrap="none">
            <a:spAutoFit/>
          </a:bodyPr>
          <a:lstStyle/>
          <a:p>
            <a:pPr algn="ctr"/>
            <a:r>
              <a:rPr lang="ru-RU" b="1" dirty="0">
                <a:solidFill>
                  <a:schemeClr val="bg1"/>
                </a:solidFill>
                <a:latin typeface="Tahoma" pitchFamily="34" charset="0"/>
                <a:ea typeface="Tahoma" pitchFamily="34" charset="0"/>
                <a:cs typeface="Tahoma" pitchFamily="34" charset="0"/>
              </a:rPr>
              <a:t>ПЕРИОД </a:t>
            </a:r>
            <a:r>
              <a:rPr lang="ru-RU" b="1" dirty="0" smtClean="0">
                <a:solidFill>
                  <a:schemeClr val="bg1"/>
                </a:solidFill>
                <a:latin typeface="Tahoma" pitchFamily="34" charset="0"/>
                <a:ea typeface="Tahoma" pitchFamily="34" charset="0"/>
                <a:cs typeface="Tahoma" pitchFamily="34" charset="0"/>
              </a:rPr>
              <a:t/>
            </a:r>
            <a:br>
              <a:rPr lang="ru-RU" b="1" dirty="0" smtClean="0">
                <a:solidFill>
                  <a:schemeClr val="bg1"/>
                </a:solidFill>
                <a:latin typeface="Tahoma" pitchFamily="34" charset="0"/>
                <a:ea typeface="Tahoma" pitchFamily="34" charset="0"/>
                <a:cs typeface="Tahoma" pitchFamily="34" charset="0"/>
              </a:rPr>
            </a:br>
            <a:r>
              <a:rPr lang="ru-RU" b="1" dirty="0" smtClean="0">
                <a:solidFill>
                  <a:schemeClr val="bg1"/>
                </a:solidFill>
                <a:latin typeface="Tahoma" pitchFamily="34" charset="0"/>
                <a:ea typeface="Tahoma" pitchFamily="34" charset="0"/>
                <a:cs typeface="Tahoma" pitchFamily="34" charset="0"/>
              </a:rPr>
              <a:t>ПРОВЕДЕНИЯ</a:t>
            </a:r>
            <a:endParaRPr lang="ru-RU" sz="1050" b="1" dirty="0">
              <a:solidFill>
                <a:schemeClr val="bg1"/>
              </a:solidFill>
              <a:latin typeface="Tahoma" pitchFamily="34" charset="0"/>
              <a:ea typeface="Tahoma" pitchFamily="34" charset="0"/>
              <a:cs typeface="Tahoma" pitchFamily="34" charset="0"/>
            </a:endParaRPr>
          </a:p>
        </p:txBody>
      </p:sp>
      <p:sp>
        <p:nvSpPr>
          <p:cNvPr id="3" name="Прямоугольник 2"/>
          <p:cNvSpPr/>
          <p:nvPr/>
        </p:nvSpPr>
        <p:spPr>
          <a:xfrm>
            <a:off x="6217332" y="5257588"/>
            <a:ext cx="2615951" cy="692497"/>
          </a:xfrm>
          <a:prstGeom prst="rect">
            <a:avLst/>
          </a:prstGeom>
        </p:spPr>
        <p:txBody>
          <a:bodyPr wrap="square">
            <a:spAutoFit/>
          </a:bodyPr>
          <a:lstStyle/>
          <a:p>
            <a:pPr algn="ctr"/>
            <a:r>
              <a:rPr lang="ru-RU" sz="1400" b="1" dirty="0" smtClean="0">
                <a:solidFill>
                  <a:schemeClr val="bg1"/>
                </a:solidFill>
                <a:latin typeface="Tahoma" pitchFamily="34" charset="0"/>
                <a:ea typeface="Tahoma" pitchFamily="34" charset="0"/>
                <a:cs typeface="Tahoma" pitchFamily="34" charset="0"/>
              </a:rPr>
              <a:t>ЛИЦО, ОТВЕТСТВЕННОЕ ЗА КООРДИНАЦИЮ АКР</a:t>
            </a:r>
            <a:endParaRPr lang="ru-RU" sz="1400" b="1" dirty="0">
              <a:solidFill>
                <a:schemeClr val="bg1"/>
              </a:solidFill>
              <a:latin typeface="Tahoma" pitchFamily="34" charset="0"/>
              <a:ea typeface="Tahoma" pitchFamily="34" charset="0"/>
              <a:cs typeface="Tahoma" pitchFamily="34" charset="0"/>
            </a:endParaRPr>
          </a:p>
          <a:p>
            <a:pPr algn="ctr"/>
            <a:endParaRPr lang="ru-RU" sz="1100" dirty="0">
              <a:solidFill>
                <a:schemeClr val="bg1"/>
              </a:solidFill>
              <a:latin typeface="Tahoma" pitchFamily="34" charset="0"/>
              <a:ea typeface="Tahoma" pitchFamily="34" charset="0"/>
              <a:cs typeface="Tahoma" pitchFamily="34" charset="0"/>
            </a:endParaRPr>
          </a:p>
        </p:txBody>
      </p:sp>
      <p:sp>
        <p:nvSpPr>
          <p:cNvPr id="11" name="Прямоугольник 10"/>
          <p:cNvSpPr/>
          <p:nvPr/>
        </p:nvSpPr>
        <p:spPr>
          <a:xfrm>
            <a:off x="985421" y="2450746"/>
            <a:ext cx="4074850" cy="1815882"/>
          </a:xfrm>
          <a:prstGeom prst="rect">
            <a:avLst/>
          </a:prstGeom>
        </p:spPr>
        <p:txBody>
          <a:bodyPr wrap="square">
            <a:spAutoFit/>
          </a:bodyPr>
          <a:lstStyle/>
          <a:p>
            <a:pPr algn="ctr"/>
            <a:r>
              <a:rPr lang="kk-KZ" sz="2800" b="1" dirty="0" smtClean="0">
                <a:solidFill>
                  <a:schemeClr val="bg1"/>
                </a:solidFill>
                <a:latin typeface="Tahoma" pitchFamily="34" charset="0"/>
                <a:ea typeface="Tahoma" pitchFamily="34" charset="0"/>
                <a:cs typeface="Tahoma" pitchFamily="34" charset="0"/>
              </a:rPr>
              <a:t>СОДЕРЖАНИЕ РЕШЕНИЯ О ПРОВЕДЕНИИ АНАЛИЗА</a:t>
            </a:r>
            <a:endParaRPr lang="en-US" sz="2800" b="1"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9027507" y="5301104"/>
            <a:ext cx="1963050" cy="8683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500" dirty="0" smtClean="0"/>
              <a:t>ПОДПИСЫВАЕТ АНАЛИТИЧЕСКУЮ СПРАВКУ</a:t>
            </a:r>
            <a:endParaRPr lang="ru-RU" sz="1500" dirty="0"/>
          </a:p>
        </p:txBody>
      </p:sp>
    </p:spTree>
    <p:extLst>
      <p:ext uri="{BB962C8B-B14F-4D97-AF65-F5344CB8AC3E}">
        <p14:creationId xmlns:p14="http://schemas.microsoft.com/office/powerpoint/2010/main" xmlns="" val="140158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1520" y="3512820"/>
            <a:ext cx="2727960" cy="5486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31520" y="1790700"/>
            <a:ext cx="10850880" cy="6629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a:spLocks noGrp="1"/>
          </p:cNvSpPr>
          <p:nvPr>
            <p:ph type="title"/>
          </p:nvPr>
        </p:nvSpPr>
        <p:spPr>
          <a:xfrm>
            <a:off x="731520" y="0"/>
            <a:ext cx="7123211" cy="1081935"/>
          </a:xfrm>
        </p:spPr>
        <p:txBody>
          <a:bodyPr/>
          <a:lstStyle/>
          <a:p>
            <a:r>
              <a:rPr lang="ru-RU" sz="3200" b="1" dirty="0" smtClean="0">
                <a:solidFill>
                  <a:schemeClr val="tx2"/>
                </a:solidFill>
                <a:latin typeface="Tahoma" pitchFamily="34" charset="0"/>
                <a:ea typeface="Tahoma" pitchFamily="34" charset="0"/>
                <a:cs typeface="Tahoma" pitchFamily="34" charset="0"/>
              </a:rPr>
              <a:t>ПЕРИОДИЧНОСТЬ АНАЛИЗА</a:t>
            </a:r>
            <a:endParaRPr lang="ru-RU" b="1" dirty="0">
              <a:solidFill>
                <a:schemeClr val="tx2"/>
              </a:solidFill>
              <a:latin typeface="Tahoma" pitchFamily="34" charset="0"/>
              <a:ea typeface="Tahoma" pitchFamily="34" charset="0"/>
              <a:cs typeface="Tahoma" pitchFamily="34" charset="0"/>
            </a:endParaRPr>
          </a:p>
        </p:txBody>
      </p:sp>
      <p:sp>
        <p:nvSpPr>
          <p:cNvPr id="2" name="Прямоугольник 1"/>
          <p:cNvSpPr/>
          <p:nvPr/>
        </p:nvSpPr>
        <p:spPr>
          <a:xfrm>
            <a:off x="800099" y="1809675"/>
            <a:ext cx="10962409" cy="4324261"/>
          </a:xfrm>
          <a:prstGeom prst="rect">
            <a:avLst/>
          </a:prstGeom>
        </p:spPr>
        <p:txBody>
          <a:bodyPr wrap="square">
            <a:spAutoFit/>
          </a:bodyPr>
          <a:lstStyle/>
          <a:p>
            <a:pPr>
              <a:spcBef>
                <a:spcPts val="1800"/>
              </a:spcBef>
            </a:pPr>
            <a:r>
              <a:rPr lang="ru-RU" sz="2400" dirty="0" smtClean="0">
                <a:solidFill>
                  <a:schemeClr val="bg1"/>
                </a:solidFill>
                <a:latin typeface="Tahoma" pitchFamily="34" charset="0"/>
                <a:ea typeface="Tahoma" pitchFamily="34" charset="0"/>
                <a:cs typeface="Tahoma" pitchFamily="34" charset="0"/>
              </a:rPr>
              <a:t>устанавливается </a:t>
            </a:r>
            <a:r>
              <a:rPr lang="ru-RU" sz="2400" dirty="0">
                <a:solidFill>
                  <a:schemeClr val="bg1"/>
                </a:solidFill>
                <a:latin typeface="Tahoma" pitchFamily="34" charset="0"/>
                <a:ea typeface="Tahoma" pitchFamily="34" charset="0"/>
                <a:cs typeface="Tahoma" pitchFamily="34" charset="0"/>
              </a:rPr>
              <a:t>руководителем </a:t>
            </a:r>
            <a:r>
              <a:rPr lang="ru-RU" sz="2400" dirty="0" smtClean="0">
                <a:solidFill>
                  <a:schemeClr val="bg1"/>
                </a:solidFill>
                <a:latin typeface="Tahoma" pitchFamily="34" charset="0"/>
                <a:ea typeface="Tahoma" pitchFamily="34" charset="0"/>
                <a:cs typeface="Tahoma" pitchFamily="34" charset="0"/>
              </a:rPr>
              <a:t>субъекта </a:t>
            </a:r>
            <a:r>
              <a:rPr lang="ru-RU" sz="2400" dirty="0" err="1" smtClean="0">
                <a:solidFill>
                  <a:schemeClr val="bg1"/>
                </a:solidFill>
                <a:latin typeface="Tahoma" pitchFamily="34" charset="0"/>
                <a:ea typeface="Tahoma" pitchFamily="34" charset="0"/>
                <a:cs typeface="Tahoma" pitchFamily="34" charset="0"/>
              </a:rPr>
              <a:t>квазигоссектора</a:t>
            </a:r>
            <a:r>
              <a:rPr lang="ru-RU" sz="2400" dirty="0" smtClean="0">
                <a:solidFill>
                  <a:schemeClr val="bg1"/>
                </a:solidFill>
                <a:latin typeface="Tahoma" pitchFamily="34" charset="0"/>
                <a:ea typeface="Tahoma" pitchFamily="34" charset="0"/>
                <a:cs typeface="Tahoma" pitchFamily="34" charset="0"/>
              </a:rPr>
              <a:t> </a:t>
            </a:r>
            <a:endParaRPr lang="ru-RU" sz="2400" dirty="0">
              <a:solidFill>
                <a:schemeClr val="tx2"/>
              </a:solidFill>
              <a:latin typeface="Tahoma" pitchFamily="34" charset="0"/>
              <a:ea typeface="Tahoma" pitchFamily="34" charset="0"/>
              <a:cs typeface="Tahoma" pitchFamily="34" charset="0"/>
            </a:endParaRPr>
          </a:p>
          <a:p>
            <a:pPr>
              <a:spcBef>
                <a:spcPts val="1800"/>
              </a:spcBef>
            </a:pPr>
            <a:r>
              <a:rPr lang="ru-RU" sz="2400" dirty="0" smtClean="0">
                <a:solidFill>
                  <a:schemeClr val="tx2"/>
                </a:solidFill>
                <a:latin typeface="Tahoma" pitchFamily="34" charset="0"/>
                <a:ea typeface="Tahoma" pitchFamily="34" charset="0"/>
                <a:cs typeface="Tahoma" pitchFamily="34" charset="0"/>
              </a:rPr>
              <a:t>рекомендуемая периодичность</a:t>
            </a:r>
            <a:r>
              <a:rPr lang="en-US" sz="2400" dirty="0" smtClean="0">
                <a:solidFill>
                  <a:schemeClr val="tx2"/>
                </a:solidFill>
                <a:latin typeface="Tahoma" pitchFamily="34" charset="0"/>
                <a:ea typeface="Tahoma" pitchFamily="34" charset="0"/>
                <a:cs typeface="Tahoma" pitchFamily="34" charset="0"/>
              </a:rPr>
              <a:t> </a:t>
            </a:r>
            <a:r>
              <a:rPr lang="ru-RU" sz="2400" dirty="0">
                <a:solidFill>
                  <a:schemeClr val="tx2"/>
                </a:solidFill>
                <a:latin typeface="Tahoma" pitchFamily="34" charset="0"/>
                <a:ea typeface="Tahoma" pitchFamily="34" charset="0"/>
                <a:cs typeface="Tahoma" pitchFamily="34" charset="0"/>
              </a:rPr>
              <a:t>– </a:t>
            </a:r>
            <a:r>
              <a:rPr lang="ru-RU" sz="2400" b="1" dirty="0">
                <a:solidFill>
                  <a:schemeClr val="tx2"/>
                </a:solidFill>
                <a:latin typeface="Tahoma" pitchFamily="34" charset="0"/>
                <a:ea typeface="Tahoma" pitchFamily="34" charset="0"/>
                <a:cs typeface="Tahoma" pitchFamily="34" charset="0"/>
              </a:rPr>
              <a:t>не реже 1 раза в 18 месяцев</a:t>
            </a:r>
          </a:p>
          <a:p>
            <a:pPr>
              <a:spcBef>
                <a:spcPts val="1800"/>
              </a:spcBef>
            </a:pPr>
            <a:endParaRPr lang="ru-RU" sz="1600" b="1" dirty="0" smtClean="0">
              <a:solidFill>
                <a:schemeClr val="tx2"/>
              </a:solidFill>
              <a:latin typeface="Tahoma" pitchFamily="34" charset="0"/>
              <a:ea typeface="Tahoma" pitchFamily="34" charset="0"/>
              <a:cs typeface="Tahoma" pitchFamily="34" charset="0"/>
            </a:endParaRPr>
          </a:p>
          <a:p>
            <a:pPr>
              <a:spcBef>
                <a:spcPts val="1800"/>
              </a:spcBef>
            </a:pPr>
            <a:r>
              <a:rPr lang="ru-RU" sz="2400" b="1" dirty="0" smtClean="0">
                <a:solidFill>
                  <a:schemeClr val="bg1"/>
                </a:solidFill>
                <a:latin typeface="Tahoma" pitchFamily="34" charset="0"/>
                <a:ea typeface="Tahoma" pitchFamily="34" charset="0"/>
                <a:cs typeface="Tahoma" pitchFamily="34" charset="0"/>
              </a:rPr>
              <a:t>исключения</a:t>
            </a:r>
            <a:r>
              <a:rPr lang="ru-RU" sz="2400" b="1" dirty="0">
                <a:solidFill>
                  <a:schemeClr val="tx2"/>
                </a:solidFill>
                <a:latin typeface="Tahoma" pitchFamily="34" charset="0"/>
                <a:ea typeface="Tahoma" pitchFamily="34" charset="0"/>
                <a:cs typeface="Tahoma" pitchFamily="34" charset="0"/>
              </a:rPr>
              <a:t>:</a:t>
            </a:r>
          </a:p>
          <a:p>
            <a:pPr>
              <a:spcBef>
                <a:spcPts val="1800"/>
              </a:spcBef>
            </a:pPr>
            <a:r>
              <a:rPr lang="ru-RU" sz="2400" dirty="0" smtClean="0">
                <a:solidFill>
                  <a:schemeClr val="tx2"/>
                </a:solidFill>
                <a:latin typeface="Tahoma" pitchFamily="34" charset="0"/>
                <a:ea typeface="Tahoma" pitchFamily="34" charset="0"/>
                <a:cs typeface="Tahoma" pitchFamily="34" charset="0"/>
              </a:rPr>
              <a:t>проводится </a:t>
            </a:r>
            <a:r>
              <a:rPr lang="ru-RU" sz="2400" dirty="0">
                <a:solidFill>
                  <a:schemeClr val="tx2"/>
                </a:solidFill>
                <a:latin typeface="Tahoma" pitchFamily="34" charset="0"/>
                <a:ea typeface="Tahoma" pitchFamily="34" charset="0"/>
                <a:cs typeface="Tahoma" pitchFamily="34" charset="0"/>
              </a:rPr>
              <a:t>раньше </a:t>
            </a:r>
            <a:r>
              <a:rPr lang="ru-RU" sz="2400" dirty="0" smtClean="0">
                <a:solidFill>
                  <a:schemeClr val="tx2"/>
                </a:solidFill>
                <a:latin typeface="Tahoma" pitchFamily="34" charset="0"/>
                <a:ea typeface="Tahoma" pitchFamily="34" charset="0"/>
                <a:cs typeface="Tahoma" pitchFamily="34" charset="0"/>
              </a:rPr>
              <a:t>– </a:t>
            </a:r>
            <a:r>
              <a:rPr lang="ru-RU" sz="2400" dirty="0">
                <a:solidFill>
                  <a:schemeClr val="tx2"/>
                </a:solidFill>
                <a:latin typeface="Tahoma" pitchFamily="34" charset="0"/>
                <a:ea typeface="Tahoma" pitchFamily="34" charset="0"/>
                <a:cs typeface="Tahoma" pitchFamily="34" charset="0"/>
              </a:rPr>
              <a:t>системные факты коррупции </a:t>
            </a:r>
            <a:r>
              <a:rPr lang="ru-RU" sz="2000" dirty="0">
                <a:solidFill>
                  <a:schemeClr val="tx2"/>
                </a:solidFill>
                <a:latin typeface="Tahoma" pitchFamily="34" charset="0"/>
                <a:ea typeface="Tahoma" pitchFamily="34" charset="0"/>
                <a:cs typeface="Tahoma" pitchFamily="34" charset="0"/>
              </a:rPr>
              <a:t>(резонансные </a:t>
            </a:r>
            <a:r>
              <a:rPr lang="ru-RU" sz="2000" dirty="0" smtClean="0">
                <a:solidFill>
                  <a:schemeClr val="tx2"/>
                </a:solidFill>
                <a:latin typeface="Tahoma" pitchFamily="34" charset="0"/>
                <a:ea typeface="Tahoma" pitchFamily="34" charset="0"/>
                <a:cs typeface="Tahoma" pitchFamily="34" charset="0"/>
              </a:rPr>
              <a:t/>
            </a:r>
            <a:br>
              <a:rPr lang="ru-RU" sz="2000" dirty="0" smtClean="0">
                <a:solidFill>
                  <a:schemeClr val="tx2"/>
                </a:solidFill>
                <a:latin typeface="Tahoma" pitchFamily="34" charset="0"/>
                <a:ea typeface="Tahoma" pitchFamily="34" charset="0"/>
                <a:cs typeface="Tahoma" pitchFamily="34" charset="0"/>
              </a:rPr>
            </a:br>
            <a:r>
              <a:rPr lang="ru-RU" sz="2000" dirty="0" smtClean="0">
                <a:solidFill>
                  <a:schemeClr val="tx2"/>
                </a:solidFill>
                <a:latin typeface="Tahoma" pitchFamily="34" charset="0"/>
                <a:ea typeface="Tahoma" pitchFamily="34" charset="0"/>
                <a:cs typeface="Tahoma" pitchFamily="34" charset="0"/>
              </a:rPr>
              <a:t>уголовные </a:t>
            </a:r>
            <a:r>
              <a:rPr lang="ru-RU" sz="2000" dirty="0">
                <a:solidFill>
                  <a:schemeClr val="tx2"/>
                </a:solidFill>
                <a:latin typeface="Tahoma" pitchFamily="34" charset="0"/>
                <a:ea typeface="Tahoma" pitchFamily="34" charset="0"/>
                <a:cs typeface="Tahoma" pitchFamily="34" charset="0"/>
              </a:rPr>
              <a:t>дела, большое количество жалоб в СМИ, более 2 фактов привлечения </a:t>
            </a:r>
            <a:r>
              <a:rPr lang="ru-RU" sz="2000" dirty="0" smtClean="0">
                <a:solidFill>
                  <a:schemeClr val="tx2"/>
                </a:solidFill>
                <a:latin typeface="Tahoma" pitchFamily="34" charset="0"/>
                <a:ea typeface="Tahoma" pitchFamily="34" charset="0"/>
                <a:cs typeface="Tahoma" pitchFamily="34" charset="0"/>
              </a:rPr>
              <a:t/>
            </a:r>
            <a:br>
              <a:rPr lang="ru-RU" sz="2000" dirty="0" smtClean="0">
                <a:solidFill>
                  <a:schemeClr val="tx2"/>
                </a:solidFill>
                <a:latin typeface="Tahoma" pitchFamily="34" charset="0"/>
                <a:ea typeface="Tahoma" pitchFamily="34" charset="0"/>
                <a:cs typeface="Tahoma" pitchFamily="34" charset="0"/>
              </a:rPr>
            </a:br>
            <a:r>
              <a:rPr lang="ru-RU" sz="2000" dirty="0" smtClean="0">
                <a:solidFill>
                  <a:schemeClr val="tx2"/>
                </a:solidFill>
                <a:latin typeface="Tahoma" pitchFamily="34" charset="0"/>
                <a:ea typeface="Tahoma" pitchFamily="34" charset="0"/>
                <a:cs typeface="Tahoma" pitchFamily="34" charset="0"/>
              </a:rPr>
              <a:t>к </a:t>
            </a:r>
            <a:r>
              <a:rPr lang="ru-RU" sz="2000" dirty="0">
                <a:solidFill>
                  <a:schemeClr val="tx2"/>
                </a:solidFill>
                <a:latin typeface="Tahoma" pitchFamily="34" charset="0"/>
                <a:ea typeface="Tahoma" pitchFamily="34" charset="0"/>
                <a:cs typeface="Tahoma" pitchFamily="34" charset="0"/>
              </a:rPr>
              <a:t>уголовной ответственности в одном </a:t>
            </a:r>
            <a:r>
              <a:rPr lang="ru-RU" sz="2000" dirty="0" smtClean="0">
                <a:solidFill>
                  <a:schemeClr val="tx2"/>
                </a:solidFill>
                <a:latin typeface="Tahoma" pitchFamily="34" charset="0"/>
                <a:ea typeface="Tahoma" pitchFamily="34" charset="0"/>
                <a:cs typeface="Tahoma" pitchFamily="34" charset="0"/>
              </a:rPr>
              <a:t>ведомстве, подразделении</a:t>
            </a:r>
            <a:r>
              <a:rPr lang="ru-RU" sz="2000" dirty="0">
                <a:solidFill>
                  <a:schemeClr val="tx2"/>
                </a:solidFill>
                <a:latin typeface="Tahoma" pitchFamily="34" charset="0"/>
                <a:ea typeface="Tahoma" pitchFamily="34" charset="0"/>
                <a:cs typeface="Tahoma" pitchFamily="34" charset="0"/>
              </a:rPr>
              <a:t>)</a:t>
            </a:r>
            <a:endParaRPr lang="ru-RU" sz="2400" dirty="0">
              <a:solidFill>
                <a:schemeClr val="tx2"/>
              </a:solidFill>
              <a:latin typeface="Tahoma" pitchFamily="34" charset="0"/>
              <a:ea typeface="Tahoma" pitchFamily="34" charset="0"/>
              <a:cs typeface="Tahoma" pitchFamily="34" charset="0"/>
            </a:endParaRPr>
          </a:p>
          <a:p>
            <a:pPr>
              <a:spcBef>
                <a:spcPts val="1800"/>
              </a:spcBef>
            </a:pPr>
            <a:r>
              <a:rPr lang="ru-RU" sz="2400" dirty="0" smtClean="0">
                <a:solidFill>
                  <a:schemeClr val="tx2"/>
                </a:solidFill>
                <a:latin typeface="Tahoma" pitchFamily="34" charset="0"/>
                <a:ea typeface="Tahoma" pitchFamily="34" charset="0"/>
                <a:cs typeface="Tahoma" pitchFamily="34" charset="0"/>
              </a:rPr>
              <a:t>проводится</a:t>
            </a:r>
            <a:r>
              <a:rPr lang="en-US" sz="2400" dirty="0" smtClean="0">
                <a:solidFill>
                  <a:schemeClr val="tx2"/>
                </a:solidFill>
                <a:latin typeface="Tahoma" pitchFamily="34" charset="0"/>
                <a:ea typeface="Tahoma" pitchFamily="34" charset="0"/>
                <a:cs typeface="Tahoma" pitchFamily="34" charset="0"/>
              </a:rPr>
              <a:t>, </a:t>
            </a:r>
            <a:r>
              <a:rPr lang="ru-RU" sz="2400" dirty="0" smtClean="0">
                <a:solidFill>
                  <a:schemeClr val="tx2"/>
                </a:solidFill>
                <a:latin typeface="Tahoma" pitchFamily="34" charset="0"/>
                <a:ea typeface="Tahoma" pitchFamily="34" charset="0"/>
                <a:cs typeface="Tahoma" pitchFamily="34" charset="0"/>
              </a:rPr>
              <a:t>как </a:t>
            </a:r>
            <a:r>
              <a:rPr lang="kk-KZ" sz="2400" dirty="0" smtClean="0">
                <a:solidFill>
                  <a:schemeClr val="tx2"/>
                </a:solidFill>
                <a:latin typeface="Tahoma" pitchFamily="34" charset="0"/>
                <a:ea typeface="Tahoma" pitchFamily="34" charset="0"/>
                <a:cs typeface="Tahoma" pitchFamily="34" charset="0"/>
              </a:rPr>
              <a:t>правило, </a:t>
            </a:r>
            <a:r>
              <a:rPr lang="ru-RU" sz="2400" dirty="0" smtClean="0">
                <a:solidFill>
                  <a:schemeClr val="tx2"/>
                </a:solidFill>
                <a:latin typeface="Tahoma" pitchFamily="34" charset="0"/>
                <a:ea typeface="Tahoma" pitchFamily="34" charset="0"/>
                <a:cs typeface="Tahoma" pitchFamily="34" charset="0"/>
              </a:rPr>
              <a:t>через </a:t>
            </a:r>
            <a:r>
              <a:rPr lang="ru-RU" sz="2400" dirty="0">
                <a:solidFill>
                  <a:schemeClr val="tx2"/>
                </a:solidFill>
                <a:latin typeface="Tahoma" pitchFamily="34" charset="0"/>
                <a:ea typeface="Tahoma" pitchFamily="34" charset="0"/>
                <a:cs typeface="Tahoma" pitchFamily="34" charset="0"/>
              </a:rPr>
              <a:t>1 год после внешнего анализа коррупционных рисков</a:t>
            </a:r>
          </a:p>
        </p:txBody>
      </p:sp>
      <p:sp>
        <p:nvSpPr>
          <p:cNvPr id="7" name="Прямоугольник 6"/>
          <p:cNvSpPr/>
          <p:nvPr/>
        </p:nvSpPr>
        <p:spPr>
          <a:xfrm>
            <a:off x="765810" y="3357349"/>
            <a:ext cx="10850880" cy="277658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472291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30315" y="994307"/>
            <a:ext cx="11381172" cy="48205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30316" y="994299"/>
            <a:ext cx="3577701" cy="6835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83" y="204186"/>
            <a:ext cx="10515600" cy="749572"/>
          </a:xfrm>
        </p:spPr>
        <p:txBody>
          <a:bodyPr>
            <a:normAutofit/>
          </a:bodyPr>
          <a:lstStyle/>
          <a:p>
            <a:r>
              <a:rPr lang="ru-RU" sz="2800" b="1" dirty="0" smtClean="0">
                <a:solidFill>
                  <a:schemeClr val="tx2"/>
                </a:solidFill>
                <a:latin typeface="Tahoma" pitchFamily="34" charset="0"/>
                <a:ea typeface="Tahoma" pitchFamily="34" charset="0"/>
                <a:cs typeface="Tahoma" pitchFamily="34" charset="0"/>
              </a:rPr>
              <a:t>ПОДГОТОВКА К АНАЛИЗУ</a:t>
            </a:r>
            <a:endParaRPr lang="ru-RU" sz="2800" b="1" dirty="0">
              <a:solidFill>
                <a:schemeClr val="tx2"/>
              </a:solidFill>
              <a:latin typeface="Tahoma" pitchFamily="34" charset="0"/>
              <a:ea typeface="Tahoma" pitchFamily="34" charset="0"/>
              <a:cs typeface="Tahoma" pitchFamily="34" charset="0"/>
            </a:endParaRPr>
          </a:p>
        </p:txBody>
      </p:sp>
      <p:sp>
        <p:nvSpPr>
          <p:cNvPr id="6" name="Объект 2"/>
          <p:cNvSpPr>
            <a:spLocks noGrp="1"/>
          </p:cNvSpPr>
          <p:nvPr>
            <p:ph idx="1"/>
          </p:nvPr>
        </p:nvSpPr>
        <p:spPr>
          <a:xfrm>
            <a:off x="825629" y="1106540"/>
            <a:ext cx="4172505" cy="571347"/>
          </a:xfrm>
        </p:spPr>
        <p:txBody>
          <a:bodyPr>
            <a:normAutofit/>
          </a:bodyPr>
          <a:lstStyle/>
          <a:p>
            <a:pPr marL="0" indent="0">
              <a:spcBef>
                <a:spcPts val="1800"/>
              </a:spcBef>
              <a:buNone/>
            </a:pPr>
            <a:r>
              <a:rPr lang="ru-RU" sz="2400" b="1" dirty="0" smtClean="0">
                <a:solidFill>
                  <a:schemeClr val="tx2"/>
                </a:solidFill>
                <a:latin typeface="Tahoma" pitchFamily="34" charset="0"/>
                <a:ea typeface="Tahoma" pitchFamily="34" charset="0"/>
                <a:cs typeface="Tahoma" pitchFamily="34" charset="0"/>
              </a:rPr>
              <a:t>ОПРЕДЕЛИТЬ:</a:t>
            </a:r>
            <a:endParaRPr lang="ru-RU" sz="2400" b="1" dirty="0">
              <a:solidFill>
                <a:schemeClr val="tx2"/>
              </a:solidFill>
              <a:latin typeface="Tahoma" pitchFamily="34" charset="0"/>
              <a:ea typeface="Tahoma" pitchFamily="34" charset="0"/>
              <a:cs typeface="Tahoma" pitchFamily="34" charset="0"/>
            </a:endParaRPr>
          </a:p>
        </p:txBody>
      </p:sp>
      <p:sp>
        <p:nvSpPr>
          <p:cNvPr id="8" name="Объект 2"/>
          <p:cNvSpPr txBox="1">
            <a:spLocks/>
          </p:cNvSpPr>
          <p:nvPr/>
        </p:nvSpPr>
        <p:spPr>
          <a:xfrm>
            <a:off x="683581" y="1771344"/>
            <a:ext cx="11327907" cy="4194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a:t>
            </a:r>
            <a:r>
              <a:rPr lang="ru-RU" sz="2400" dirty="0" smtClean="0">
                <a:solidFill>
                  <a:schemeClr val="bg1"/>
                </a:solidFill>
                <a:latin typeface="Tahoma" pitchFamily="34" charset="0"/>
                <a:ea typeface="Tahoma" pitchFamily="34" charset="0"/>
                <a:cs typeface="Tahoma" pitchFamily="34" charset="0"/>
              </a:rPr>
              <a:t> объект анализа;</a:t>
            </a:r>
          </a:p>
          <a:p>
            <a:pPr marL="0" indent="0">
              <a:buNone/>
            </a:pPr>
            <a:r>
              <a:rPr lang="en-US" sz="2400" dirty="0" smtClean="0">
                <a:solidFill>
                  <a:schemeClr val="bg1"/>
                </a:solidFill>
                <a:latin typeface="Tahoma" pitchFamily="34" charset="0"/>
                <a:ea typeface="Tahoma" pitchFamily="34" charset="0"/>
                <a:cs typeface="Tahoma" pitchFamily="34" charset="0"/>
              </a:rPr>
              <a:t>- </a:t>
            </a:r>
            <a:r>
              <a:rPr lang="ru-RU" sz="2400" dirty="0" smtClean="0">
                <a:solidFill>
                  <a:schemeClr val="bg1"/>
                </a:solidFill>
                <a:latin typeface="Tahoma" pitchFamily="34" charset="0"/>
                <a:ea typeface="Tahoma" pitchFamily="34" charset="0"/>
                <a:cs typeface="Tahoma" pitchFamily="34" charset="0"/>
              </a:rPr>
              <a:t>уполномоченное лицо - лицо (лица) или подразделение, рабочая группа, которые проводят анализ;</a:t>
            </a:r>
          </a:p>
          <a:p>
            <a:pPr marL="0" indent="0">
              <a:buNone/>
            </a:pPr>
            <a:r>
              <a:rPr lang="en-US" sz="2400" dirty="0">
                <a:solidFill>
                  <a:schemeClr val="bg1"/>
                </a:solidFill>
                <a:latin typeface="Tahoma" pitchFamily="34" charset="0"/>
                <a:ea typeface="Tahoma" pitchFamily="34" charset="0"/>
                <a:cs typeface="Tahoma" pitchFamily="34" charset="0"/>
              </a:rPr>
              <a:t>-</a:t>
            </a:r>
            <a:r>
              <a:rPr lang="ru-RU" sz="2400" dirty="0" smtClean="0">
                <a:solidFill>
                  <a:schemeClr val="bg1"/>
                </a:solidFill>
                <a:latin typeface="Tahoma" pitchFamily="34" charset="0"/>
                <a:ea typeface="Tahoma" pitchFamily="34" charset="0"/>
                <a:cs typeface="Tahoma" pitchFamily="34" charset="0"/>
              </a:rPr>
              <a:t> иных лиц, привлекаемых к проведению анализа;</a:t>
            </a:r>
          </a:p>
          <a:p>
            <a:pPr marL="0" indent="0">
              <a:buNone/>
            </a:pPr>
            <a:r>
              <a:rPr lang="en-US" sz="2400" dirty="0">
                <a:solidFill>
                  <a:schemeClr val="bg1"/>
                </a:solidFill>
                <a:latin typeface="Tahoma" pitchFamily="34" charset="0"/>
                <a:ea typeface="Tahoma" pitchFamily="34" charset="0"/>
                <a:cs typeface="Tahoma" pitchFamily="34" charset="0"/>
              </a:rPr>
              <a:t>-</a:t>
            </a:r>
            <a:r>
              <a:rPr lang="ru-RU" sz="2400" dirty="0" smtClean="0">
                <a:solidFill>
                  <a:schemeClr val="bg1"/>
                </a:solidFill>
                <a:latin typeface="Tahoma" pitchFamily="34" charset="0"/>
                <a:ea typeface="Tahoma" pitchFamily="34" charset="0"/>
                <a:cs typeface="Tahoma" pitchFamily="34" charset="0"/>
              </a:rPr>
              <a:t> сроки проведения анализа;</a:t>
            </a:r>
          </a:p>
          <a:p>
            <a:pPr marL="0" indent="0">
              <a:buNone/>
            </a:pPr>
            <a:r>
              <a:rPr lang="en-US" sz="2400" dirty="0">
                <a:solidFill>
                  <a:schemeClr val="bg1"/>
                </a:solidFill>
                <a:latin typeface="Tahoma" pitchFamily="34" charset="0"/>
                <a:ea typeface="Tahoma" pitchFamily="34" charset="0"/>
                <a:cs typeface="Tahoma" pitchFamily="34" charset="0"/>
              </a:rPr>
              <a:t>-</a:t>
            </a:r>
            <a:r>
              <a:rPr lang="ru-RU" sz="2400" dirty="0" smtClean="0">
                <a:solidFill>
                  <a:schemeClr val="bg1"/>
                </a:solidFill>
                <a:latin typeface="Tahoma" pitchFamily="34" charset="0"/>
                <a:ea typeface="Tahoma" pitchFamily="34" charset="0"/>
                <a:cs typeface="Tahoma" pitchFamily="34" charset="0"/>
              </a:rPr>
              <a:t> лиц, ответственных за сбор и предоставление уполномоченному лицу источников информации для проведения анализа;</a:t>
            </a:r>
          </a:p>
          <a:p>
            <a:pPr marL="0" indent="0">
              <a:buNone/>
            </a:pPr>
            <a:r>
              <a:rPr lang="en-US" sz="2400" dirty="0">
                <a:solidFill>
                  <a:schemeClr val="bg1"/>
                </a:solidFill>
                <a:latin typeface="Tahoma" pitchFamily="34" charset="0"/>
                <a:ea typeface="Tahoma" pitchFamily="34" charset="0"/>
                <a:cs typeface="Tahoma" pitchFamily="34" charset="0"/>
              </a:rPr>
              <a:t>-</a:t>
            </a:r>
            <a:r>
              <a:rPr lang="ru-RU" sz="2400" dirty="0" smtClean="0">
                <a:solidFill>
                  <a:schemeClr val="bg1"/>
                </a:solidFill>
                <a:latin typeface="Tahoma" pitchFamily="34" charset="0"/>
                <a:ea typeface="Tahoma" pitchFamily="34" charset="0"/>
                <a:cs typeface="Tahoma" pitchFamily="34" charset="0"/>
              </a:rPr>
              <a:t> сроки предоставления источников информации уполномоченному лицу;</a:t>
            </a:r>
            <a:endParaRPr lang="en-US" sz="2400" dirty="0" smtClean="0">
              <a:solidFill>
                <a:schemeClr val="bg1"/>
              </a:solidFill>
              <a:latin typeface="Tahoma" pitchFamily="34" charset="0"/>
              <a:ea typeface="Tahoma" pitchFamily="34" charset="0"/>
              <a:cs typeface="Tahoma" pitchFamily="34" charset="0"/>
            </a:endParaRPr>
          </a:p>
          <a:p>
            <a:pPr marL="0" indent="0">
              <a:buNone/>
            </a:pPr>
            <a:r>
              <a:rPr lang="en-US" sz="2400" dirty="0">
                <a:solidFill>
                  <a:schemeClr val="bg1"/>
                </a:solidFill>
                <a:latin typeface="Tahoma" pitchFamily="34" charset="0"/>
                <a:ea typeface="Tahoma" pitchFamily="34" charset="0"/>
                <a:cs typeface="Tahoma" pitchFamily="34" charset="0"/>
              </a:rPr>
              <a:t>-</a:t>
            </a:r>
            <a:r>
              <a:rPr lang="ru-RU" sz="2400" dirty="0" smtClean="0">
                <a:solidFill>
                  <a:schemeClr val="bg1"/>
                </a:solidFill>
                <a:latin typeface="Tahoma" pitchFamily="34" charset="0"/>
                <a:ea typeface="Tahoma" pitchFamily="34" charset="0"/>
                <a:cs typeface="Tahoma" pitchFamily="34" charset="0"/>
              </a:rPr>
              <a:t> иные </a:t>
            </a:r>
            <a:r>
              <a:rPr lang="ru-RU" sz="2400" dirty="0" err="1" smtClean="0">
                <a:solidFill>
                  <a:schemeClr val="bg1"/>
                </a:solidFill>
                <a:latin typeface="Tahoma" pitchFamily="34" charset="0"/>
                <a:ea typeface="Tahoma" pitchFamily="34" charset="0"/>
                <a:cs typeface="Tahoma" pitchFamily="34" charset="0"/>
              </a:rPr>
              <a:t>оргвопросы</a:t>
            </a:r>
            <a:r>
              <a:rPr lang="ru-RU" sz="2400" dirty="0" smtClean="0">
                <a:solidFill>
                  <a:schemeClr val="bg1"/>
                </a:solidFill>
                <a:latin typeface="Tahoma" pitchFamily="34" charset="0"/>
                <a:ea typeface="Tahoma" pitchFamily="34" charset="0"/>
                <a:cs typeface="Tahoma" pitchFamily="34" charset="0"/>
              </a:rPr>
              <a:t> </a:t>
            </a:r>
            <a:r>
              <a:rPr lang="ru-RU" sz="2000" i="1" dirty="0" smtClean="0">
                <a:solidFill>
                  <a:schemeClr val="bg1"/>
                </a:solidFill>
                <a:latin typeface="Tahoma" pitchFamily="34" charset="0"/>
                <a:ea typeface="Tahoma" pitchFamily="34" charset="0"/>
                <a:cs typeface="Tahoma" pitchFamily="34" charset="0"/>
              </a:rPr>
              <a:t>(помещение, распечатка, командировки, выезды и др</a:t>
            </a:r>
            <a:r>
              <a:rPr lang="ru-RU" sz="2000" i="1" dirty="0">
                <a:solidFill>
                  <a:schemeClr val="bg1"/>
                </a:solidFill>
                <a:latin typeface="Tahoma" pitchFamily="34" charset="0"/>
                <a:ea typeface="Tahoma" pitchFamily="34" charset="0"/>
                <a:cs typeface="Tahoma" pitchFamily="34" charset="0"/>
              </a:rPr>
              <a:t>.</a:t>
            </a:r>
            <a:r>
              <a:rPr lang="ru-RU" sz="2000" i="1" dirty="0" smtClean="0">
                <a:solidFill>
                  <a:schemeClr val="bg1"/>
                </a:solidFill>
                <a:latin typeface="Tahoma" pitchFamily="34" charset="0"/>
                <a:ea typeface="Tahoma" pitchFamily="34" charset="0"/>
                <a:cs typeface="Tahoma" pitchFamily="34" charset="0"/>
              </a:rPr>
              <a:t>)</a:t>
            </a:r>
            <a:endParaRPr lang="ru-RU" sz="2000" i="1" dirty="0"/>
          </a:p>
        </p:txBody>
      </p:sp>
      <p:sp>
        <p:nvSpPr>
          <p:cNvPr id="9" name="Прямоугольник 8"/>
          <p:cNvSpPr/>
          <p:nvPr/>
        </p:nvSpPr>
        <p:spPr>
          <a:xfrm>
            <a:off x="683585" y="5965802"/>
            <a:ext cx="10804123" cy="646331"/>
          </a:xfrm>
          <a:prstGeom prst="rect">
            <a:avLst/>
          </a:prstGeom>
        </p:spPr>
        <p:txBody>
          <a:bodyPr wrap="square">
            <a:spAutoFit/>
          </a:bodyPr>
          <a:lstStyle/>
          <a:p>
            <a:r>
              <a:rPr lang="ru-RU" b="1" dirty="0" smtClean="0">
                <a:solidFill>
                  <a:schemeClr val="tx2"/>
                </a:solidFill>
              </a:rPr>
              <a:t>ИЗДАТЬ ПРИКАЗ РУКОВОДИТЕЛЯ ОБЪЕКТА АНАЛИЗА О ПРОВЕДЕНИИ ВНУТРЕННЕГО АНАЛИЗА КОРРУПЦИОННЫХ РИСКОВ</a:t>
            </a:r>
            <a:endParaRPr lang="ru-RU" b="1" dirty="0">
              <a:solidFill>
                <a:schemeClr val="tx2"/>
              </a:solidFill>
            </a:endParaRPr>
          </a:p>
        </p:txBody>
      </p:sp>
    </p:spTree>
    <p:extLst>
      <p:ext uri="{BB962C8B-B14F-4D97-AF65-F5344CB8AC3E}">
        <p14:creationId xmlns:p14="http://schemas.microsoft.com/office/powerpoint/2010/main" xmlns="" val="3711414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lear whitout slide number">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2786</TotalTime>
  <Words>4472</Words>
  <Application>Microsoft Office PowerPoint</Application>
  <PresentationFormat>Произвольный</PresentationFormat>
  <Paragraphs>867</Paragraphs>
  <Slides>58</Slides>
  <Notes>7</Notes>
  <HiddenSlides>0</HiddenSlides>
  <MMClips>0</MMClips>
  <ScaleCrop>false</ScaleCrop>
  <HeadingPairs>
    <vt:vector size="4" baseType="variant">
      <vt:variant>
        <vt:lpstr>Тема</vt:lpstr>
      </vt:variant>
      <vt:variant>
        <vt:i4>8</vt:i4>
      </vt:variant>
      <vt:variant>
        <vt:lpstr>Заголовки слайдов</vt:lpstr>
      </vt:variant>
      <vt:variant>
        <vt:i4>58</vt:i4>
      </vt:variant>
    </vt:vector>
  </HeadingPairs>
  <TitlesOfParts>
    <vt:vector size="66" baseType="lpstr">
      <vt:lpstr>Тема Office</vt:lpstr>
      <vt:lpstr>1_Тема Office</vt:lpstr>
      <vt:lpstr>Office Theme</vt:lpstr>
      <vt:lpstr>2_Тема Office</vt:lpstr>
      <vt:lpstr>3_Тема Office</vt:lpstr>
      <vt:lpstr>4_Тема Office</vt:lpstr>
      <vt:lpstr>Clear whitout slide number</vt:lpstr>
      <vt:lpstr>6_Тема Office</vt:lpstr>
      <vt:lpstr>Слайд 1</vt:lpstr>
      <vt:lpstr>Слайд 2</vt:lpstr>
      <vt:lpstr>Слайд 3</vt:lpstr>
      <vt:lpstr>Слайд 4</vt:lpstr>
      <vt:lpstr>ПРИНЦИПЫ АНАЛИЗА</vt:lpstr>
      <vt:lpstr>Слайд 6</vt:lpstr>
      <vt:lpstr>Слайд 7</vt:lpstr>
      <vt:lpstr>ПЕРИОДИЧНОСТЬ АНАЛИЗА</vt:lpstr>
      <vt:lpstr>ПОДГОТОВКА К АНАЛИЗУ</vt:lpstr>
      <vt:lpstr>ПОДГОТОВКА К АНАЛИЗУ</vt:lpstr>
      <vt:lpstr>Слайд 11</vt:lpstr>
      <vt:lpstr>Слайд 12</vt:lpstr>
      <vt:lpstr>ЭТАПЫ ПРОВЕДЕНИЯ АНАЛИЗА</vt:lpstr>
      <vt:lpstr>Слайд 14</vt:lpstr>
      <vt:lpstr>СБОР И ОБОБЩЕНИЕ ИНФОРМАЦИИ  ОБ ОБЪЕКТЕ АНАЛИЗА</vt:lpstr>
      <vt:lpstr>Слайд 16</vt:lpstr>
      <vt:lpstr>Слайд 17</vt:lpstr>
      <vt:lpstr>Слайд 18</vt:lpstr>
      <vt:lpstr>Слайд 19</vt:lpstr>
      <vt:lpstr>ИСПОЛЬЗОВАНИЕ ОПЫТА И ПОЗНАНИЙ РАБОТНИКОВ ОБЪЕКТА АНАЛИЗА И ИНЫХ ЭКСПЕРТОВ</vt:lpstr>
      <vt:lpstr>НАПРАВЛЕНИЯ АНАЛИЗА</vt:lpstr>
      <vt:lpstr>АНАЛИЗ ПРАВОВЫХ АКТОВ И ВНУТРЕННИХ ДОКУМЕНТОВ</vt:lpstr>
      <vt:lpstr>Слайд 23</vt:lpstr>
      <vt:lpstr>Слайд 24</vt:lpstr>
      <vt:lpstr>Слайд 25</vt:lpstr>
      <vt:lpstr>Слайд 26</vt:lpstr>
      <vt:lpstr>Слайд 27</vt:lpstr>
      <vt:lpstr>Слайд 28</vt:lpstr>
      <vt:lpstr>Слайд 29</vt:lpstr>
      <vt:lpstr>Слайд 30</vt:lpstr>
      <vt:lpstr>АНАЛИЗ ОРГАНИЗАЦИОННО-УПРАВЛЕНЧЕСКОЙ ДЕЯТЕЛЬНОСТИ</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Айгерим Парменова</dc:creator>
  <cp:lastModifiedBy>Айгерим</cp:lastModifiedBy>
  <cp:revision>210</cp:revision>
  <dcterms:created xsi:type="dcterms:W3CDTF">2021-02-23T10:45:11Z</dcterms:created>
  <dcterms:modified xsi:type="dcterms:W3CDTF">2021-11-19T17:06:57Z</dcterms:modified>
</cp:coreProperties>
</file>